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23"/>
  </p:notesMasterIdLst>
  <p:sldIdLst>
    <p:sldId id="270" r:id="rId7"/>
    <p:sldId id="572" r:id="rId8"/>
    <p:sldId id="574" r:id="rId9"/>
    <p:sldId id="622" r:id="rId10"/>
    <p:sldId id="625" r:id="rId11"/>
    <p:sldId id="631" r:id="rId12"/>
    <p:sldId id="635" r:id="rId13"/>
    <p:sldId id="601" r:id="rId14"/>
    <p:sldId id="584" r:id="rId15"/>
    <p:sldId id="593" r:id="rId16"/>
    <p:sldId id="627" r:id="rId17"/>
    <p:sldId id="628" r:id="rId18"/>
    <p:sldId id="632" r:id="rId19"/>
    <p:sldId id="634" r:id="rId20"/>
    <p:sldId id="617" r:id="rId21"/>
    <p:sldId id="599" r:id="rId22"/>
  </p:sldIdLst>
  <p:sldSz cx="9144000" cy="6858000" type="screen4x3"/>
  <p:notesSz cx="6797675" cy="9926638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6615"/>
    <a:srgbClr val="0033CC"/>
    <a:srgbClr val="00FFFF"/>
    <a:srgbClr val="810508"/>
    <a:srgbClr val="DDDDDD"/>
    <a:srgbClr val="FF3300"/>
    <a:srgbClr val="077F18"/>
    <a:srgbClr val="00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159" autoAdjust="0"/>
    <p:restoredTop sz="97570" autoAdjust="0"/>
  </p:normalViewPr>
  <p:slideViewPr>
    <p:cSldViewPr>
      <p:cViewPr>
        <p:scale>
          <a:sx n="75" d="100"/>
          <a:sy n="75" d="100"/>
        </p:scale>
        <p:origin x="-1482" y="-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b="0"/>
            </a:lvl1pPr>
          </a:lstStyle>
          <a:p>
            <a:pPr>
              <a:defRPr/>
            </a:pPr>
            <a:fld id="{D29E60ED-D53F-4107-9BEE-F6D8B497BA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07465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FE91C92-30E9-483B-B19A-69CE7FA1EDF6}" type="slidenum">
              <a:rPr lang="ru-RU" b="0" smtClean="0"/>
              <a:pPr eaLnBrk="1" hangingPunct="1"/>
              <a:t>2</a:t>
            </a:fld>
            <a:endParaRPr lang="ru-RU" b="0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b="1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2AA6F36-06BA-4CF7-BFBC-BB3E3AF65BF2}" type="slidenum">
              <a:rPr lang="ru-RU" b="0" smtClean="0"/>
              <a:pPr eaLnBrk="1" hangingPunct="1"/>
              <a:t>11</a:t>
            </a:fld>
            <a:endParaRPr lang="ru-RU" b="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/>
              <a:t>Карта Украины с отделениями</a:t>
            </a:r>
          </a:p>
          <a:p>
            <a:pPr eaLnBrk="1" hangingPunct="1"/>
            <a:r>
              <a:rPr lang="ru-RU" smtClean="0"/>
              <a:t>Распределение портфеля по регионам. Перестрахование (карта)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6D84C2D-326C-4341-A5A9-2F6C422C2AC6}" type="slidenum">
              <a:rPr lang="ru-RU" b="0" smtClean="0"/>
              <a:pPr eaLnBrk="1" hangingPunct="1"/>
              <a:t>12</a:t>
            </a:fld>
            <a:endParaRPr lang="ru-RU" b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/>
              <a:t>Карта Украины с отделениями</a:t>
            </a:r>
          </a:p>
          <a:p>
            <a:pPr eaLnBrk="1" hangingPunct="1"/>
            <a:r>
              <a:rPr lang="ru-RU" smtClean="0"/>
              <a:t>Распределение портфеля по регионам. Перестрахование (карта)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D0504E6-E7A3-4257-84F0-BCF7B7E5DACF}" type="slidenum">
              <a:rPr lang="ru-RU" b="0" smtClean="0"/>
              <a:pPr eaLnBrk="1" hangingPunct="1"/>
              <a:t>13</a:t>
            </a:fld>
            <a:endParaRPr lang="ru-RU" b="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/>
              <a:t>Карта Украины с отделениями</a:t>
            </a:r>
          </a:p>
          <a:p>
            <a:pPr eaLnBrk="1" hangingPunct="1"/>
            <a:r>
              <a:rPr lang="ru-RU" smtClean="0"/>
              <a:t>Распределение портфеля по регионам. Перестрахование (карта)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96F016-395B-47C8-8AD5-CA2244D19BCA}" type="slidenum">
              <a:rPr lang="ru-RU" b="0" smtClean="0"/>
              <a:pPr eaLnBrk="1" hangingPunct="1"/>
              <a:t>14</a:t>
            </a:fld>
            <a:endParaRPr lang="ru-RU" b="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/>
              <a:t>Карта Украины с отделениями</a:t>
            </a:r>
          </a:p>
          <a:p>
            <a:pPr eaLnBrk="1" hangingPunct="1"/>
            <a:r>
              <a:rPr lang="ru-RU" smtClean="0"/>
              <a:t>Распределение портфеля по регионам. Перестрахование (карта)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AECBE36-0332-4978-A653-A048E4F96481}" type="slidenum">
              <a:rPr lang="ru-RU" b="0"/>
              <a:pPr algn="r" eaLnBrk="1" hangingPunct="1"/>
              <a:t>15</a:t>
            </a:fld>
            <a:endParaRPr lang="ru-RU" b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/>
              <a:t>Карта Украины с отделениями</a:t>
            </a:r>
          </a:p>
          <a:p>
            <a:pPr eaLnBrk="1" hangingPunct="1"/>
            <a:r>
              <a:rPr lang="ru-RU" smtClean="0"/>
              <a:t>Распределение портфеля по регионам. Перестрахование (карта)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07C775B-AB52-4BF3-9D31-393F7EA3B930}" type="slidenum">
              <a:rPr lang="ru-RU" b="0" smtClean="0"/>
              <a:pPr eaLnBrk="1" hangingPunct="1"/>
              <a:t>16</a:t>
            </a:fld>
            <a:endParaRPr lang="ru-RU" b="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/>
              <a:t>Карта Украины с отделениями</a:t>
            </a:r>
          </a:p>
          <a:p>
            <a:pPr eaLnBrk="1" hangingPunct="1"/>
            <a:r>
              <a:rPr lang="ru-RU" smtClean="0"/>
              <a:t>Распределение портфеля по регионам. Перестрахование (карта)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DC22AE-1465-404A-AC5F-3CA7ADCEC8F4}" type="slidenum">
              <a:rPr lang="ru-RU" b="0" smtClean="0"/>
              <a:pPr eaLnBrk="1" hangingPunct="1"/>
              <a:t>3</a:t>
            </a:fld>
            <a:endParaRPr lang="ru-RU" b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b="1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A89B29F-8786-4FBA-A3DB-BBE40E434460}" type="slidenum">
              <a:rPr lang="ru-RU" b="0" smtClean="0"/>
              <a:pPr eaLnBrk="1" hangingPunct="1"/>
              <a:t>4</a:t>
            </a:fld>
            <a:endParaRPr lang="ru-RU" b="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b="1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C9CD2F5-EBE2-4F1C-BFD4-25F85C9C9F3F}" type="slidenum">
              <a:rPr lang="ru-RU" b="0" smtClean="0"/>
              <a:pPr eaLnBrk="1" hangingPunct="1"/>
              <a:t>5</a:t>
            </a:fld>
            <a:endParaRPr lang="ru-RU" b="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/>
              <a:t>Карта Украины с отделениями</a:t>
            </a:r>
          </a:p>
          <a:p>
            <a:pPr eaLnBrk="1" hangingPunct="1"/>
            <a:r>
              <a:rPr lang="ru-RU" smtClean="0"/>
              <a:t>Распределение портфеля по регионам. Перестрахование (карта)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2728DB-F4FA-4EC5-9E5C-2C355D856553}" type="slidenum">
              <a:rPr lang="ru-RU" b="0" smtClean="0"/>
              <a:pPr eaLnBrk="1" hangingPunct="1"/>
              <a:t>6</a:t>
            </a:fld>
            <a:endParaRPr lang="ru-RU" b="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b="1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1F84F44-5F41-4B7E-8B77-12003EF398BA}" type="slidenum">
              <a:rPr lang="ru-RU" b="0" smtClean="0"/>
              <a:pPr eaLnBrk="1" hangingPunct="1"/>
              <a:t>7</a:t>
            </a:fld>
            <a:endParaRPr lang="ru-RU" b="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b="1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CB6570-5557-4684-8F25-97708CEBCD9C}" type="slidenum">
              <a:rPr lang="ru-RU" b="0" smtClean="0"/>
              <a:pPr eaLnBrk="1" hangingPunct="1"/>
              <a:t>8</a:t>
            </a:fld>
            <a:endParaRPr lang="ru-RU" b="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b="1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75A3F5-D462-4FB5-917C-BB6A2F2E82AC}" type="slidenum">
              <a:rPr lang="ru-RU" b="0" smtClean="0"/>
              <a:pPr eaLnBrk="1" hangingPunct="1"/>
              <a:t>9</a:t>
            </a:fld>
            <a:endParaRPr lang="ru-RU" b="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/>
              <a:t>Карта Украины с отделениями</a:t>
            </a:r>
          </a:p>
          <a:p>
            <a:pPr eaLnBrk="1" hangingPunct="1"/>
            <a:r>
              <a:rPr lang="ru-RU" smtClean="0"/>
              <a:t>Распределение портфеля по регионам. Перестрахование (карта)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8D319D-2661-4ABF-AB8B-5005B2F774CA}" type="slidenum">
              <a:rPr lang="ru-RU" b="0" smtClean="0"/>
              <a:pPr eaLnBrk="1" hangingPunct="1"/>
              <a:t>10</a:t>
            </a:fld>
            <a:endParaRPr lang="ru-RU" b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/>
              <a:t>Карта Украины с отделениями</a:t>
            </a:r>
          </a:p>
          <a:p>
            <a:pPr eaLnBrk="1" hangingPunct="1"/>
            <a:r>
              <a:rPr lang="ru-RU" smtClean="0"/>
              <a:t>Распределение портфеля по регионам. Перестрахование (карта)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A6293-A552-4BBA-94B4-BDBEE3E6CB0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60181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6A176-6BDB-4F7F-9814-FE95F1A0ADE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92314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4D72D-0F40-4907-9400-06059267D78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100590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51BB6-BBEB-4D3E-9377-381121A3320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907406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33AA5-3A41-4499-AAB9-9366D407D9A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430330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00ECA-B8ED-4BB3-9286-C2FE1C3E464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337471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753F1-F7E6-4365-BD54-1C981FE679B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692604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70729-7299-4707-9AD0-6847016EF22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171087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A1F67C-EB00-48C9-BADD-92FBCF7F5CA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9455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17995-5F42-4701-922E-75079FC3A89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474203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BA870-22FC-47F0-9559-29D067BAA25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840663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BDE7-62E2-410F-ABC5-BA46543C4B9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651596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8BC48C8F-4756-41AB-8F8A-CD2A96B1564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"/>
          <p:cNvSpPr>
            <a:spLocks noChangeArrowheads="1"/>
          </p:cNvSpPr>
          <p:nvPr/>
        </p:nvSpPr>
        <p:spPr bwMode="auto">
          <a:xfrm>
            <a:off x="250825" y="1357313"/>
            <a:ext cx="8353425" cy="138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uk-UA" sz="7200" b="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ВЕСНЯНА АКЦІЯ</a:t>
            </a:r>
            <a:endParaRPr lang="ru-RU" sz="7200" b="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7" descr="http://www.yakako.ru/uploads/posts/2009-03/1237850645_oboi_prirody_vesn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71625" y="2714625"/>
            <a:ext cx="6357938" cy="35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7" descr="09694666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3284538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0"/>
            <a:ext cx="8610600" cy="762000"/>
          </a:xfrm>
          <a:prstGeom prst="rect">
            <a:avLst/>
          </a:prstGeom>
          <a:gradFill rotWithShape="1">
            <a:gsLst>
              <a:gs pos="0">
                <a:srgbClr val="007DC5"/>
              </a:gs>
              <a:gs pos="100000">
                <a:srgbClr val="0E3178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Особливості укладання договорів страхування спортсменів: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6381750"/>
            <a:ext cx="7620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uk-UA" sz="1400">
                <a:solidFill>
                  <a:schemeClr val="bg1"/>
                </a:solidFill>
              </a:rPr>
              <a:t>10</a:t>
            </a:r>
            <a:endParaRPr lang="ru-RU" sz="1400">
              <a:solidFill>
                <a:schemeClr val="bg1"/>
              </a:solidFill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8610600" y="765175"/>
            <a:ext cx="5334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571750" y="2320925"/>
            <a:ext cx="6572250" cy="2322513"/>
          </a:xfrm>
        </p:spPr>
        <p:txBody>
          <a:bodyPr/>
          <a:lstStyle/>
          <a:p>
            <a:pPr algn="ctr" eaLnBrk="1" hangingPunct="1">
              <a:lnSpc>
                <a:spcPct val="130000"/>
              </a:lnSpc>
            </a:pPr>
            <a:r>
              <a:rPr lang="uk-UA" sz="2000" b="1" smtClean="0">
                <a:solidFill>
                  <a:srgbClr val="C00000"/>
                </a:solidFill>
              </a:rPr>
              <a:t>І група ризиковості</a:t>
            </a:r>
          </a:p>
          <a:p>
            <a:pPr eaLnBrk="1" hangingPunct="1">
              <a:lnSpc>
                <a:spcPct val="130000"/>
              </a:lnSpc>
            </a:pPr>
            <a:endParaRPr lang="uk-UA" sz="2000" b="1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uk-UA" sz="2000" b="1" smtClean="0">
                <a:solidFill>
                  <a:srgbClr val="C00000"/>
                </a:solidFill>
              </a:rPr>
              <a:t>    0,9% та 1,2% </a:t>
            </a:r>
            <a:r>
              <a:rPr lang="uk-UA" sz="2000" b="1" smtClean="0">
                <a:solidFill>
                  <a:srgbClr val="002060"/>
                </a:solidFill>
              </a:rPr>
              <a:t>- бадмінтон, біатлон, буєрний спорт, волейбол, художня гімнастика, городки, спортивне орієнтування, лижні гонки, плавання, парусний спорт, радіоспорт, теніс, важка атлетика;</a:t>
            </a:r>
          </a:p>
          <a:p>
            <a:pPr eaLnBrk="1" hangingPunct="1">
              <a:lnSpc>
                <a:spcPct val="130000"/>
              </a:lnSpc>
            </a:pPr>
            <a:endParaRPr lang="uk-UA" sz="1600" smtClean="0">
              <a:solidFill>
                <a:srgbClr val="003399"/>
              </a:solidFill>
            </a:endParaRPr>
          </a:p>
        </p:txBody>
      </p:sp>
      <p:sp>
        <p:nvSpPr>
          <p:cNvPr id="11271" name="Rectangle 8"/>
          <p:cNvSpPr>
            <a:spLocks noChangeArrowheads="1"/>
          </p:cNvSpPr>
          <p:nvPr/>
        </p:nvSpPr>
        <p:spPr bwMode="auto">
          <a:xfrm>
            <a:off x="2714625" y="1071563"/>
            <a:ext cx="6056313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>
              <a:lnSpc>
                <a:spcPct val="120000"/>
              </a:lnSpc>
              <a:spcBef>
                <a:spcPct val="20000"/>
              </a:spcBef>
            </a:pPr>
            <a:r>
              <a:rPr lang="uk-UA" sz="2000">
                <a:solidFill>
                  <a:srgbClr val="F96615"/>
                </a:solidFill>
                <a:latin typeface="Arial Unicode MS" pitchFamily="34" charset="-128"/>
              </a:rPr>
              <a:t>Страхові тарифи для страхування спортсменів, відповідно до групи ризиковості видів спорту:</a:t>
            </a:r>
          </a:p>
          <a:p>
            <a:pPr algn="r">
              <a:lnSpc>
                <a:spcPct val="120000"/>
              </a:lnSpc>
              <a:spcBef>
                <a:spcPct val="20000"/>
              </a:spcBef>
            </a:pPr>
            <a:endParaRPr lang="uk-UA" sz="2000">
              <a:solidFill>
                <a:srgbClr val="F96615"/>
              </a:solidFill>
              <a:latin typeface="Arial Unicode MS" pitchFamily="34" charset="-128"/>
            </a:endParaRPr>
          </a:p>
          <a:p>
            <a:pPr algn="r">
              <a:lnSpc>
                <a:spcPct val="120000"/>
              </a:lnSpc>
              <a:spcBef>
                <a:spcPct val="20000"/>
              </a:spcBef>
            </a:pPr>
            <a:endParaRPr lang="uk-UA" sz="2000">
              <a:solidFill>
                <a:srgbClr val="F96615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ChangeArrowheads="1"/>
          </p:cNvSpPr>
          <p:nvPr/>
        </p:nvSpPr>
        <p:spPr bwMode="auto">
          <a:xfrm>
            <a:off x="0" y="0"/>
            <a:ext cx="8610600" cy="762000"/>
          </a:xfrm>
          <a:prstGeom prst="rect">
            <a:avLst/>
          </a:prstGeom>
          <a:gradFill rotWithShape="1">
            <a:gsLst>
              <a:gs pos="0">
                <a:srgbClr val="007DC5"/>
              </a:gs>
              <a:gs pos="100000">
                <a:srgbClr val="0E3178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sz="2200">
                <a:solidFill>
                  <a:schemeClr val="bg1"/>
                </a:solidFill>
              </a:rPr>
              <a:t>Особливості укладання договорів страхування спортсменів:</a:t>
            </a:r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0" y="6381750"/>
            <a:ext cx="7620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uk-UA" sz="1400">
                <a:solidFill>
                  <a:schemeClr val="bg1"/>
                </a:solidFill>
              </a:rPr>
              <a:t>11</a:t>
            </a:r>
            <a:endParaRPr lang="ru-RU" sz="1400">
              <a:solidFill>
                <a:schemeClr val="bg1"/>
              </a:solidFill>
            </a:endParaRPr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8610600" y="765175"/>
            <a:ext cx="5334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1229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000250" y="2357438"/>
            <a:ext cx="7143750" cy="2322512"/>
          </a:xfrm>
        </p:spPr>
        <p:txBody>
          <a:bodyPr/>
          <a:lstStyle/>
          <a:p>
            <a:pPr algn="ctr" eaLnBrk="1" hangingPunct="1">
              <a:lnSpc>
                <a:spcPct val="130000"/>
              </a:lnSpc>
            </a:pPr>
            <a:r>
              <a:rPr lang="uk-UA" sz="2000" b="1" smtClean="0">
                <a:solidFill>
                  <a:srgbClr val="C00000"/>
                </a:solidFill>
              </a:rPr>
              <a:t>ІІ група ризиковості</a:t>
            </a:r>
          </a:p>
          <a:p>
            <a:pPr eaLnBrk="1" hangingPunct="1">
              <a:lnSpc>
                <a:spcPct val="130000"/>
              </a:lnSpc>
            </a:pPr>
            <a:endParaRPr lang="uk-UA" sz="2000" b="1" smtClean="0">
              <a:solidFill>
                <a:srgbClr val="002060"/>
              </a:solidFill>
            </a:endParaRPr>
          </a:p>
          <a:p>
            <a:pPr algn="just" eaLnBrk="1" hangingPunct="1">
              <a:lnSpc>
                <a:spcPct val="130000"/>
              </a:lnSpc>
              <a:buFontTx/>
              <a:buNone/>
            </a:pPr>
            <a:r>
              <a:rPr lang="uk-UA" sz="2000" b="1" smtClean="0">
                <a:solidFill>
                  <a:srgbClr val="C00000"/>
                </a:solidFill>
              </a:rPr>
              <a:t>     1,8% та 2,4% </a:t>
            </a:r>
            <a:r>
              <a:rPr lang="uk-UA" sz="2000" b="1" smtClean="0">
                <a:solidFill>
                  <a:srgbClr val="002060"/>
                </a:solidFill>
              </a:rPr>
              <a:t>- акробатика, батут, бейсбол, боротьба, велоспорт, водне поло, водні лижі, гребля, гирьовий спорт, легка атлетика, лижне двоборство, планерний спорт, пожежно-прикладний спорт, стрибки у воду, стрільба, фехтування;</a:t>
            </a:r>
          </a:p>
          <a:p>
            <a:pPr eaLnBrk="1" hangingPunct="1">
              <a:lnSpc>
                <a:spcPct val="130000"/>
              </a:lnSpc>
            </a:pPr>
            <a:endParaRPr lang="uk-UA" sz="1600" smtClean="0">
              <a:solidFill>
                <a:srgbClr val="003399"/>
              </a:solidFill>
            </a:endParaRPr>
          </a:p>
        </p:txBody>
      </p:sp>
      <p:sp>
        <p:nvSpPr>
          <p:cNvPr id="12294" name="Rectangle 8"/>
          <p:cNvSpPr>
            <a:spLocks noChangeArrowheads="1"/>
          </p:cNvSpPr>
          <p:nvPr/>
        </p:nvSpPr>
        <p:spPr bwMode="auto">
          <a:xfrm>
            <a:off x="2714625" y="1071563"/>
            <a:ext cx="6056313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>
              <a:lnSpc>
                <a:spcPct val="120000"/>
              </a:lnSpc>
              <a:spcBef>
                <a:spcPct val="20000"/>
              </a:spcBef>
            </a:pPr>
            <a:r>
              <a:rPr lang="uk-UA" sz="2000">
                <a:solidFill>
                  <a:srgbClr val="F96615"/>
                </a:solidFill>
                <a:latin typeface="Arial Unicode MS" pitchFamily="34" charset="-128"/>
              </a:rPr>
              <a:t>Страхові тарифи для страхування спортсменів, відповідно до групи ризиковості видів спорту:</a:t>
            </a:r>
          </a:p>
          <a:p>
            <a:pPr algn="r">
              <a:lnSpc>
                <a:spcPct val="120000"/>
              </a:lnSpc>
              <a:spcBef>
                <a:spcPct val="20000"/>
              </a:spcBef>
            </a:pPr>
            <a:endParaRPr lang="uk-UA" sz="2000">
              <a:solidFill>
                <a:srgbClr val="F96615"/>
              </a:solidFill>
              <a:latin typeface="Arial Unicode MS" pitchFamily="34" charset="-128"/>
            </a:endParaRPr>
          </a:p>
          <a:p>
            <a:pPr algn="r">
              <a:lnSpc>
                <a:spcPct val="120000"/>
              </a:lnSpc>
              <a:spcBef>
                <a:spcPct val="20000"/>
              </a:spcBef>
            </a:pPr>
            <a:endParaRPr lang="uk-UA" sz="2000">
              <a:solidFill>
                <a:srgbClr val="F96615"/>
              </a:solidFill>
              <a:latin typeface="Arial Unicode MS" pitchFamily="34" charset="-128"/>
            </a:endParaRPr>
          </a:p>
        </p:txBody>
      </p:sp>
      <p:pic>
        <p:nvPicPr>
          <p:cNvPr id="12295" name="Рисунок 8" descr="33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50" y="928688"/>
            <a:ext cx="2197100" cy="245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ChangeArrowheads="1"/>
          </p:cNvSpPr>
          <p:nvPr/>
        </p:nvSpPr>
        <p:spPr bwMode="auto">
          <a:xfrm>
            <a:off x="0" y="0"/>
            <a:ext cx="8610600" cy="762000"/>
          </a:xfrm>
          <a:prstGeom prst="rect">
            <a:avLst/>
          </a:prstGeom>
          <a:gradFill rotWithShape="1">
            <a:gsLst>
              <a:gs pos="0">
                <a:srgbClr val="007DC5"/>
              </a:gs>
              <a:gs pos="100000">
                <a:srgbClr val="0E3178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sz="2200">
                <a:solidFill>
                  <a:schemeClr val="bg1"/>
                </a:solidFill>
              </a:rPr>
              <a:t>Особливості укладання договорів страхування спортсменів</a:t>
            </a: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0" y="6381750"/>
            <a:ext cx="7620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uk-UA" sz="1400">
                <a:solidFill>
                  <a:schemeClr val="bg1"/>
                </a:solidFill>
              </a:rPr>
              <a:t>12</a:t>
            </a:r>
            <a:endParaRPr lang="ru-RU" sz="1400">
              <a:solidFill>
                <a:schemeClr val="bg1"/>
              </a:solidFill>
            </a:endParaRPr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8610600" y="765175"/>
            <a:ext cx="5334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1331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57188" y="1928813"/>
            <a:ext cx="7786687" cy="2322512"/>
          </a:xfrm>
        </p:spPr>
        <p:txBody>
          <a:bodyPr/>
          <a:lstStyle/>
          <a:p>
            <a:pPr algn="ctr" eaLnBrk="1" hangingPunct="1">
              <a:lnSpc>
                <a:spcPct val="130000"/>
              </a:lnSpc>
            </a:pPr>
            <a:r>
              <a:rPr lang="uk-UA" sz="2000" b="1" smtClean="0">
                <a:solidFill>
                  <a:srgbClr val="C00000"/>
                </a:solidFill>
              </a:rPr>
              <a:t>ІІІ група ризиковості</a:t>
            </a:r>
          </a:p>
          <a:p>
            <a:pPr eaLnBrk="1" hangingPunct="1">
              <a:lnSpc>
                <a:spcPct val="130000"/>
              </a:lnSpc>
            </a:pPr>
            <a:endParaRPr lang="uk-UA" sz="2000" b="1" smtClean="0">
              <a:solidFill>
                <a:srgbClr val="002060"/>
              </a:solidFill>
            </a:endParaRPr>
          </a:p>
          <a:p>
            <a:pPr algn="just" eaLnBrk="1" hangingPunct="1">
              <a:lnSpc>
                <a:spcPct val="130000"/>
              </a:lnSpc>
              <a:buFontTx/>
              <a:buNone/>
            </a:pPr>
            <a:r>
              <a:rPr lang="uk-UA" sz="2000" b="1" smtClean="0">
                <a:solidFill>
                  <a:srgbClr val="C00000"/>
                </a:solidFill>
              </a:rPr>
              <a:t>    3,9% та 5,2%</a:t>
            </a:r>
            <a:r>
              <a:rPr lang="uk-UA" sz="2000" smtClean="0">
                <a:solidFill>
                  <a:srgbClr val="C00000"/>
                </a:solidFill>
              </a:rPr>
              <a:t> </a:t>
            </a:r>
            <a:r>
              <a:rPr lang="uk-UA" sz="2000" smtClean="0">
                <a:solidFill>
                  <a:srgbClr val="002060"/>
                </a:solidFill>
              </a:rPr>
              <a:t>- альпінізм, баскетбол, бобслей, бокс, гандбол, спортивна гімнастика, гірськолижний спорт, дельтапланеризм, ковзанярський спорт, підводний спорт, поло, піші походи з гірським ландшафтом, санний спорт, спідвей, хокей, парашутний спорт, шорт-трек, гандбол, єдиноборства, кінний спорт, стрибки на лижах з трампліна, регбі, сучасне п'ятиборство, фрістайл, футбол.</a:t>
            </a:r>
          </a:p>
          <a:p>
            <a:pPr eaLnBrk="1" hangingPunct="1">
              <a:lnSpc>
                <a:spcPct val="130000"/>
              </a:lnSpc>
            </a:pPr>
            <a:endParaRPr lang="uk-UA" sz="1600" smtClean="0">
              <a:solidFill>
                <a:srgbClr val="003399"/>
              </a:solidFill>
            </a:endParaRPr>
          </a:p>
        </p:txBody>
      </p:sp>
      <p:sp>
        <p:nvSpPr>
          <p:cNvPr id="13318" name="Rectangle 8"/>
          <p:cNvSpPr>
            <a:spLocks noChangeArrowheads="1"/>
          </p:cNvSpPr>
          <p:nvPr/>
        </p:nvSpPr>
        <p:spPr bwMode="auto">
          <a:xfrm>
            <a:off x="2714625" y="1071563"/>
            <a:ext cx="6056313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>
              <a:lnSpc>
                <a:spcPct val="120000"/>
              </a:lnSpc>
              <a:spcBef>
                <a:spcPct val="20000"/>
              </a:spcBef>
            </a:pPr>
            <a:r>
              <a:rPr lang="uk-UA" sz="2000">
                <a:solidFill>
                  <a:srgbClr val="F96615"/>
                </a:solidFill>
                <a:latin typeface="Arial Unicode MS" pitchFamily="34" charset="-128"/>
              </a:rPr>
              <a:t>Страхові тарифи для страхування спортсменів, відповідно до групи ризиковості видів спорту:</a:t>
            </a:r>
          </a:p>
          <a:p>
            <a:pPr algn="r">
              <a:lnSpc>
                <a:spcPct val="120000"/>
              </a:lnSpc>
              <a:spcBef>
                <a:spcPct val="20000"/>
              </a:spcBef>
            </a:pPr>
            <a:endParaRPr lang="uk-UA" sz="2000">
              <a:solidFill>
                <a:srgbClr val="F96615"/>
              </a:solidFill>
              <a:latin typeface="Arial Unicode MS" pitchFamily="34" charset="-128"/>
            </a:endParaRPr>
          </a:p>
          <a:p>
            <a:pPr algn="r">
              <a:lnSpc>
                <a:spcPct val="120000"/>
              </a:lnSpc>
              <a:spcBef>
                <a:spcPct val="20000"/>
              </a:spcBef>
            </a:pPr>
            <a:endParaRPr lang="uk-UA" sz="2000">
              <a:solidFill>
                <a:srgbClr val="F96615"/>
              </a:solidFill>
              <a:latin typeface="Arial Unicode MS" pitchFamily="34" charset="-128"/>
            </a:endParaRPr>
          </a:p>
        </p:txBody>
      </p:sp>
      <p:pic>
        <p:nvPicPr>
          <p:cNvPr id="13319" name="Рисунок 7" descr="jump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2936875" cy="19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0" y="0"/>
            <a:ext cx="8610600" cy="762000"/>
          </a:xfrm>
          <a:prstGeom prst="rect">
            <a:avLst/>
          </a:prstGeom>
          <a:gradFill rotWithShape="1">
            <a:gsLst>
              <a:gs pos="0">
                <a:srgbClr val="007DC5"/>
              </a:gs>
              <a:gs pos="100000">
                <a:srgbClr val="0E3178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sz="2200">
                <a:solidFill>
                  <a:schemeClr val="bg1"/>
                </a:solidFill>
              </a:rPr>
              <a:t>Порядок і умови здійснення страхових виплат</a:t>
            </a: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6381750"/>
            <a:ext cx="7620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uk-UA" sz="1400">
                <a:solidFill>
                  <a:schemeClr val="bg1"/>
                </a:solidFill>
                <a:latin typeface="Arial Unicode MS" pitchFamily="34" charset="-128"/>
              </a:rPr>
              <a:t>13</a:t>
            </a:r>
            <a:endParaRPr lang="ru-RU" sz="1400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8610600" y="765175"/>
            <a:ext cx="5334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1434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23850" y="1052513"/>
            <a:ext cx="8424863" cy="4608512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uk-UA" sz="1800" smtClean="0"/>
              <a:t> </a:t>
            </a:r>
            <a:r>
              <a:rPr lang="uk-UA" sz="2000" b="1" smtClean="0">
                <a:solidFill>
                  <a:srgbClr val="002060"/>
                </a:solidFill>
              </a:rPr>
              <a:t>у разі смерті застрахованої особи від нещасного випадку страховик виплачує Вигодонабувачеві або спадкоємцям застрахованої особи 100%  страхової суми;</a:t>
            </a:r>
          </a:p>
          <a:p>
            <a:pPr algn="just">
              <a:buFont typeface="Wingdings" pitchFamily="2" charset="2"/>
              <a:buChar char="v"/>
            </a:pPr>
            <a:endParaRPr lang="ru-RU" sz="2000" b="1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000" b="1" smtClean="0">
                <a:solidFill>
                  <a:srgbClr val="002060"/>
                </a:solidFill>
              </a:rPr>
              <a:t>у разі розладу здоров</a:t>
            </a:r>
            <a:r>
              <a:rPr lang="en-US" sz="2000" b="1" smtClean="0">
                <a:solidFill>
                  <a:srgbClr val="002060"/>
                </a:solidFill>
              </a:rPr>
              <a:t>’</a:t>
            </a:r>
            <a:r>
              <a:rPr lang="uk-UA" sz="2000" b="1" smtClean="0">
                <a:solidFill>
                  <a:srgbClr val="002060"/>
                </a:solidFill>
              </a:rPr>
              <a:t>я або травмування застрахованої особи унаслідок нещасного випадку страховик здійснює страхову виплату за таблицею виплат;</a:t>
            </a:r>
          </a:p>
          <a:p>
            <a:pPr algn="just">
              <a:buFont typeface="Wingdings" pitchFamily="2" charset="2"/>
              <a:buChar char="v"/>
            </a:pPr>
            <a:endParaRPr lang="ru-RU" sz="2000" b="1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000" b="1" smtClean="0">
                <a:solidFill>
                  <a:srgbClr val="002060"/>
                </a:solidFill>
              </a:rPr>
              <a:t>якщо особа застрахована за Варіантом 2 та її травмування  призвело до  лікування у стаціонарі, додатково до виплати відповідно до  Таблиці здійснюється виплата за кожний день лікування в умовах стаціонару у розмірі 0,5% страхової суми за один день лікування, але не більше 40% страхової суми. Якщо лікування у стаціонарі не проводилось, виплата здійснюється тільки за Таблицею виплат.</a:t>
            </a:r>
            <a:endParaRPr lang="ru-RU" sz="2000" b="1" smtClean="0">
              <a:solidFill>
                <a:srgbClr val="002060"/>
              </a:solidFill>
            </a:endParaRPr>
          </a:p>
          <a:p>
            <a:pPr algn="just">
              <a:buFontTx/>
              <a:buNone/>
            </a:pPr>
            <a:endParaRPr lang="ru-RU" sz="2000" b="1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ChangeArrowheads="1"/>
          </p:cNvSpPr>
          <p:nvPr/>
        </p:nvSpPr>
        <p:spPr bwMode="auto">
          <a:xfrm>
            <a:off x="0" y="0"/>
            <a:ext cx="8610600" cy="762000"/>
          </a:xfrm>
          <a:prstGeom prst="rect">
            <a:avLst/>
          </a:prstGeom>
          <a:gradFill rotWithShape="1">
            <a:gsLst>
              <a:gs pos="0">
                <a:srgbClr val="007DC5"/>
              </a:gs>
              <a:gs pos="100000">
                <a:srgbClr val="0E3178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sz="2200">
                <a:solidFill>
                  <a:schemeClr val="bg1"/>
                </a:solidFill>
              </a:rPr>
              <a:t>У разі настання страхової події Страхувальник повинен:</a:t>
            </a:r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0" y="6381750"/>
            <a:ext cx="7620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uk-UA" sz="1400">
                <a:solidFill>
                  <a:schemeClr val="bg1"/>
                </a:solidFill>
              </a:rPr>
              <a:t>15</a:t>
            </a:r>
            <a:endParaRPr lang="ru-RU" sz="1400">
              <a:solidFill>
                <a:schemeClr val="bg1"/>
              </a:solidFill>
            </a:endParaRPr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8610600" y="765175"/>
            <a:ext cx="5334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1638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00063" y="1285875"/>
            <a:ext cx="8213725" cy="2952750"/>
          </a:xfrm>
        </p:spPr>
        <p:txBody>
          <a:bodyPr/>
          <a:lstStyle/>
          <a:p>
            <a:pPr marL="609600" indent="-609600" algn="just" eaLnBrk="1" hangingPunct="1">
              <a:lnSpc>
                <a:spcPct val="140000"/>
              </a:lnSpc>
              <a:buFontTx/>
              <a:buNone/>
            </a:pPr>
            <a:r>
              <a:rPr lang="uk-UA" sz="2000" b="1" smtClean="0">
                <a:solidFill>
                  <a:srgbClr val="002060"/>
                </a:solidFill>
              </a:rPr>
              <a:t>	</a:t>
            </a:r>
            <a:r>
              <a:rPr lang="uk-UA" sz="2000" b="1" smtClean="0">
                <a:solidFill>
                  <a:srgbClr val="C00000"/>
                </a:solidFill>
              </a:rPr>
              <a:t>Страхувальник/Застрахована особа (у разі її смерті - її спадкоємець або  Вигодонабувач) повинен: </a:t>
            </a:r>
          </a:p>
          <a:p>
            <a:pPr marL="609600" indent="-609600" algn="just" eaLnBrk="1" hangingPunct="1">
              <a:lnSpc>
                <a:spcPct val="140000"/>
              </a:lnSpc>
              <a:buFont typeface="Wingdings" pitchFamily="2" charset="2"/>
              <a:buChar char="ü"/>
            </a:pPr>
            <a:r>
              <a:rPr lang="ru-RU" sz="2000" b="1" smtClean="0">
                <a:solidFill>
                  <a:srgbClr val="002060"/>
                </a:solidFill>
              </a:rPr>
              <a:t>п</a:t>
            </a:r>
            <a:r>
              <a:rPr lang="uk-UA" sz="2000" b="1" smtClean="0">
                <a:solidFill>
                  <a:srgbClr val="002060"/>
                </a:solidFill>
              </a:rPr>
              <a:t>исьмово повідомити  про це Страховика за місцем укладання цього Поліса протягом 10 робочих днів  з дати настання такої події;   </a:t>
            </a:r>
          </a:p>
          <a:p>
            <a:pPr marL="609600" indent="-609600" algn="just" eaLnBrk="1" hangingPunct="1">
              <a:lnSpc>
                <a:spcPct val="140000"/>
              </a:lnSpc>
              <a:buFont typeface="Wingdings" pitchFamily="2" charset="2"/>
              <a:buChar char="ü"/>
            </a:pPr>
            <a:r>
              <a:rPr lang="uk-UA" sz="2000" b="1" smtClean="0">
                <a:solidFill>
                  <a:srgbClr val="002060"/>
                </a:solidFill>
              </a:rPr>
              <a:t>надати Страховику документи, необхідні для встановлення факту, обставин та причин події, що може бути визнана страховим випадком.</a:t>
            </a:r>
            <a:endParaRPr lang="uk-UA" sz="2000" b="1" smtClean="0">
              <a:solidFill>
                <a:srgbClr val="002060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0" y="0"/>
            <a:ext cx="8610600" cy="762000"/>
          </a:xfrm>
          <a:prstGeom prst="rect">
            <a:avLst/>
          </a:prstGeom>
          <a:gradFill rotWithShape="1">
            <a:gsLst>
              <a:gs pos="0">
                <a:srgbClr val="007DC5"/>
              </a:gs>
              <a:gs pos="100000">
                <a:srgbClr val="0E3178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30000"/>
              </a:lnSpc>
              <a:spcBef>
                <a:spcPct val="20000"/>
              </a:spcBef>
              <a:defRPr/>
            </a:pPr>
            <a:r>
              <a:rPr lang="uk-UA" sz="2000" dirty="0">
                <a:solidFill>
                  <a:schemeClr val="bg1"/>
                </a:solidFill>
                <a:latin typeface="+mn-lt"/>
              </a:rPr>
              <a:t>Для отримання страхової виплати  слід надати такі документи</a:t>
            </a:r>
            <a:r>
              <a:rPr lang="uk-UA" sz="2000" dirty="0">
                <a:solidFill>
                  <a:srgbClr val="003399"/>
                </a:solidFill>
              </a:rPr>
              <a:t>:</a:t>
            </a:r>
          </a:p>
          <a:p>
            <a:pPr algn="ctr">
              <a:defRPr/>
            </a:pPr>
            <a:endParaRPr lang="uk-UA" sz="2000" dirty="0">
              <a:solidFill>
                <a:schemeClr val="bg1"/>
              </a:solidFill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6381750"/>
            <a:ext cx="7620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uk-UA" sz="1400">
                <a:solidFill>
                  <a:schemeClr val="bg1"/>
                </a:solidFill>
              </a:rPr>
              <a:t>16</a:t>
            </a:r>
            <a:endParaRPr lang="ru-RU" sz="1400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8610600" y="692150"/>
            <a:ext cx="5334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836613"/>
            <a:ext cx="8713787" cy="5472112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Tx/>
              <a:buNone/>
            </a:pPr>
            <a:r>
              <a:rPr lang="uk-UA" sz="1600" b="1" smtClean="0">
                <a:solidFill>
                  <a:srgbClr val="002060"/>
                </a:solidFill>
              </a:rPr>
              <a:t>Для отримання страхової виплати  Вигодонабувач або спадкоємці  повинні надати такі документи:</a:t>
            </a:r>
          </a:p>
          <a:p>
            <a:pPr eaLnBrk="1" hangingPunct="1">
              <a:lnSpc>
                <a:spcPct val="130000"/>
              </a:lnSpc>
              <a:buFont typeface="Wingdings" pitchFamily="2" charset="2"/>
              <a:buChar char="Ш"/>
            </a:pPr>
            <a:r>
              <a:rPr lang="uk-UA" sz="1600" b="1" smtClean="0">
                <a:solidFill>
                  <a:srgbClr val="002060"/>
                </a:solidFill>
              </a:rPr>
              <a:t> заява на отримання страхової виплати;</a:t>
            </a:r>
          </a:p>
          <a:p>
            <a:pPr eaLnBrk="1" hangingPunct="1">
              <a:lnSpc>
                <a:spcPct val="130000"/>
              </a:lnSpc>
              <a:buFont typeface="Wingdings" pitchFamily="2" charset="2"/>
              <a:buChar char="Ш"/>
            </a:pPr>
            <a:r>
              <a:rPr lang="uk-UA" sz="1600" b="1" smtClean="0">
                <a:solidFill>
                  <a:srgbClr val="002060"/>
                </a:solidFill>
              </a:rPr>
              <a:t> оригінал Договору страхування;</a:t>
            </a:r>
          </a:p>
          <a:p>
            <a:pPr eaLnBrk="1" hangingPunct="1">
              <a:lnSpc>
                <a:spcPct val="130000"/>
              </a:lnSpc>
              <a:buFont typeface="Wingdings" pitchFamily="2" charset="2"/>
              <a:buChar char="Ш"/>
            </a:pPr>
            <a:r>
              <a:rPr lang="uk-UA" sz="1600" b="1" smtClean="0">
                <a:solidFill>
                  <a:srgbClr val="002060"/>
                </a:solidFill>
              </a:rPr>
              <a:t> оригінал або нотаріально завірена копія свідоцтва про смерть Застрахованої особи;</a:t>
            </a:r>
          </a:p>
          <a:p>
            <a:pPr eaLnBrk="1" hangingPunct="1">
              <a:lnSpc>
                <a:spcPct val="130000"/>
              </a:lnSpc>
              <a:buFont typeface="Wingdings" pitchFamily="2" charset="2"/>
              <a:buChar char="Ш"/>
            </a:pPr>
            <a:r>
              <a:rPr lang="uk-UA" sz="1600" b="1" smtClean="0">
                <a:solidFill>
                  <a:srgbClr val="002060"/>
                </a:solidFill>
              </a:rPr>
              <a:t> копія довідки про смерть;</a:t>
            </a:r>
          </a:p>
          <a:p>
            <a:pPr eaLnBrk="1" hangingPunct="1">
              <a:lnSpc>
                <a:spcPct val="130000"/>
              </a:lnSpc>
              <a:buFont typeface="Wingdings" pitchFamily="2" charset="2"/>
              <a:buChar char="Ш"/>
            </a:pPr>
            <a:r>
              <a:rPr lang="uk-UA" sz="1600" b="1" smtClean="0">
                <a:solidFill>
                  <a:srgbClr val="002060"/>
                </a:solidFill>
              </a:rPr>
              <a:t> документ, що посвідчує особу  Вигодонабувача, її спадкоємців, довідка про                присвоєння ідентифікаційного коду;</a:t>
            </a:r>
          </a:p>
          <a:p>
            <a:pPr eaLnBrk="1" hangingPunct="1">
              <a:lnSpc>
                <a:spcPct val="130000"/>
              </a:lnSpc>
              <a:buFont typeface="Wingdings" pitchFamily="2" charset="2"/>
              <a:buChar char="Ш"/>
            </a:pPr>
            <a:r>
              <a:rPr lang="uk-UA" sz="1600" b="1" smtClean="0">
                <a:solidFill>
                  <a:srgbClr val="002060"/>
                </a:solidFill>
              </a:rPr>
              <a:t> свідоцтво про право на спадщину спадкоємця (спадкоємців)  Застрахованої особи; </a:t>
            </a:r>
          </a:p>
          <a:p>
            <a:pPr eaLnBrk="1" hangingPunct="1">
              <a:lnSpc>
                <a:spcPct val="130000"/>
              </a:lnSpc>
              <a:buFont typeface="Wingdings" pitchFamily="2" charset="2"/>
              <a:buChar char="Ш"/>
            </a:pPr>
            <a:r>
              <a:rPr lang="uk-UA" sz="1600" b="1" smtClean="0">
                <a:solidFill>
                  <a:srgbClr val="002060"/>
                </a:solidFill>
              </a:rPr>
              <a:t>  витяг із медичної картки або історії хвороби.</a:t>
            </a:r>
          </a:p>
          <a:p>
            <a:pPr eaLnBrk="1" hangingPunct="1">
              <a:lnSpc>
                <a:spcPct val="130000"/>
              </a:lnSpc>
              <a:buFont typeface="Wingdings" pitchFamily="2" charset="2"/>
              <a:buChar char="Ш"/>
            </a:pPr>
            <a:r>
              <a:rPr lang="uk-UA" sz="1600" b="1" smtClean="0">
                <a:solidFill>
                  <a:srgbClr val="002060"/>
                </a:solidFill>
              </a:rPr>
              <a:t> інші документи на вимогу Страховика, які мають значення для підтвердження факту, обставин і причин події, що може бути визнана страховим випадком.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0" y="0"/>
            <a:ext cx="8610600" cy="762000"/>
          </a:xfrm>
          <a:prstGeom prst="rect">
            <a:avLst/>
          </a:prstGeom>
          <a:gradFill rotWithShape="1">
            <a:gsLst>
              <a:gs pos="0">
                <a:srgbClr val="007DC5"/>
              </a:gs>
              <a:gs pos="100000">
                <a:srgbClr val="0E3178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0" y="6381750"/>
            <a:ext cx="7620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uk-UA" sz="1400">
                <a:solidFill>
                  <a:schemeClr val="bg1"/>
                </a:solidFill>
              </a:rPr>
              <a:t>18</a:t>
            </a:r>
            <a:endParaRPr lang="ru-RU" sz="1400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8610600" y="765175"/>
            <a:ext cx="5334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1214438" y="1295400"/>
            <a:ext cx="70008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uk-UA" sz="5400">
                <a:solidFill>
                  <a:srgbClr val="F96615"/>
                </a:solidFill>
                <a:latin typeface="Arial Unicode MS" pitchFamily="34" charset="-128"/>
              </a:rPr>
              <a:t>Бажаємо успіхів!</a:t>
            </a:r>
            <a:endParaRPr lang="ru-RU" sz="5400">
              <a:solidFill>
                <a:srgbClr val="F96615"/>
              </a:solidFill>
              <a:latin typeface="Arial Unicode MS" pitchFamily="34" charset="-128"/>
            </a:endParaRPr>
          </a:p>
        </p:txBody>
      </p:sp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 bwMode="auto">
          <a:xfrm>
            <a:off x="2500298" y="2285992"/>
            <a:ext cx="4088010" cy="333675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5" descr="akcia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14375"/>
            <a:ext cx="2786063" cy="18573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0"/>
            <a:ext cx="8610600" cy="762000"/>
          </a:xfrm>
          <a:prstGeom prst="rect">
            <a:avLst/>
          </a:prstGeom>
          <a:gradFill rotWithShape="1">
            <a:gsLst>
              <a:gs pos="0">
                <a:srgbClr val="007DC5"/>
              </a:gs>
              <a:gs pos="100000">
                <a:srgbClr val="0E3178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sz="32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Увага! Акція!</a:t>
            </a: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6381750"/>
            <a:ext cx="7620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uk-UA" sz="1400">
                <a:solidFill>
                  <a:schemeClr val="bg1"/>
                </a:solidFill>
                <a:latin typeface="Arial Unicode MS" pitchFamily="34" charset="-128"/>
              </a:rPr>
              <a:t>2</a:t>
            </a:r>
            <a:endParaRPr lang="ru-RU" sz="1400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8610600" y="765175"/>
            <a:ext cx="5334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3078" name="Rectangle 7"/>
          <p:cNvSpPr>
            <a:spLocks noChangeArrowheads="1"/>
          </p:cNvSpPr>
          <p:nvPr/>
        </p:nvSpPr>
        <p:spPr bwMode="auto">
          <a:xfrm>
            <a:off x="500063" y="1357313"/>
            <a:ext cx="8212137" cy="433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35000"/>
              </a:lnSpc>
            </a:pPr>
            <a:r>
              <a:rPr lang="uk-UA" sz="2200" dirty="0">
                <a:solidFill>
                  <a:srgbClr val="002060"/>
                </a:solidFill>
              </a:rPr>
              <a:t>	</a:t>
            </a:r>
          </a:p>
          <a:p>
            <a:pPr algn="just">
              <a:lnSpc>
                <a:spcPct val="135000"/>
              </a:lnSpc>
            </a:pPr>
            <a:r>
              <a:rPr lang="uk-UA" sz="2200" dirty="0">
                <a:solidFill>
                  <a:srgbClr val="002060"/>
                </a:solidFill>
              </a:rPr>
              <a:t>	З метою активізації продажів страхових продуктів з особистого страхування Правління НАСК “ОРАНТА” вирішило: </a:t>
            </a:r>
          </a:p>
          <a:p>
            <a:pPr algn="just">
              <a:lnSpc>
                <a:spcPct val="135000"/>
              </a:lnSpc>
            </a:pPr>
            <a:r>
              <a:rPr lang="uk-UA" sz="3600" i="1" u="sng" dirty="0">
                <a:solidFill>
                  <a:srgbClr val="F96615"/>
                </a:solidFill>
                <a:latin typeface="Arial Unicode MS" pitchFamily="34" charset="-128"/>
              </a:rPr>
              <a:t>   з 1 лютого по 31 травня 2012 року </a:t>
            </a:r>
          </a:p>
          <a:p>
            <a:pPr algn="just">
              <a:lnSpc>
                <a:spcPct val="135000"/>
              </a:lnSpc>
            </a:pPr>
            <a:r>
              <a:rPr lang="uk-UA" sz="2000" dirty="0">
                <a:solidFill>
                  <a:srgbClr val="002060"/>
                </a:solidFill>
              </a:rPr>
              <a:t>провести заходи щодо укладання договорів добровільного особистого страхування із фізичними та юридичними особами на умовах акційної програми, розробленої на підставі Правил добровільного страхування від нещасних випадків №108</a:t>
            </a:r>
            <a:endParaRPr lang="ru-RU" sz="2000" dirty="0">
              <a:solidFill>
                <a:srgbClr val="002060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8610600" cy="762000"/>
          </a:xfrm>
          <a:prstGeom prst="rect">
            <a:avLst/>
          </a:prstGeom>
          <a:gradFill rotWithShape="1">
            <a:gsLst>
              <a:gs pos="0">
                <a:srgbClr val="007DC5"/>
              </a:gs>
              <a:gs pos="100000">
                <a:srgbClr val="0E3178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sz="2200">
                <a:solidFill>
                  <a:schemeClr val="bg1"/>
                </a:solidFill>
              </a:rPr>
              <a:t>Добровільне страхування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6381750"/>
            <a:ext cx="7620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uk-UA" sz="1400">
                <a:solidFill>
                  <a:schemeClr val="bg1"/>
                </a:solidFill>
                <a:latin typeface="Arial Unicode MS" pitchFamily="34" charset="-128"/>
              </a:rPr>
              <a:t>3</a:t>
            </a:r>
            <a:endParaRPr lang="ru-RU" sz="1400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8610600" y="765175"/>
            <a:ext cx="5334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23850" y="1000125"/>
            <a:ext cx="8496300" cy="509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45000"/>
              </a:lnSpc>
            </a:pPr>
            <a:r>
              <a:rPr lang="uk-UA" sz="2000">
                <a:solidFill>
                  <a:srgbClr val="002060"/>
                </a:solidFill>
                <a:latin typeface="Arial Unicode MS" pitchFamily="34" charset="-128"/>
              </a:rPr>
              <a:t>	</a:t>
            </a:r>
            <a:r>
              <a:rPr lang="uk-UA" sz="2800" i="1">
                <a:solidFill>
                  <a:srgbClr val="002060"/>
                </a:solidFill>
                <a:latin typeface="Arial Unicode MS" pitchFamily="34" charset="-128"/>
              </a:rPr>
              <a:t>“</a:t>
            </a:r>
            <a:r>
              <a:rPr lang="uk-UA" sz="2800" i="1">
                <a:solidFill>
                  <a:srgbClr val="F96615"/>
                </a:solidFill>
                <a:latin typeface="Arial Unicode MS" pitchFamily="34" charset="-128"/>
              </a:rPr>
              <a:t>Добровільне страхування </a:t>
            </a:r>
            <a:r>
              <a:rPr lang="uk-UA" sz="2800" i="1">
                <a:solidFill>
                  <a:srgbClr val="002060"/>
                </a:solidFill>
                <a:latin typeface="Arial Unicode MS" pitchFamily="34" charset="-128"/>
              </a:rPr>
              <a:t>- це страхування, яке здійснюється на основі договору між страхувальником і страховиком. Загальні умови і порядок здійснення добровільного страхування визначаються правилами страхування, що встановлюються страховиком самостійно відповідно до вимог Закону.”</a:t>
            </a:r>
          </a:p>
          <a:p>
            <a:pPr algn="just">
              <a:lnSpc>
                <a:spcPct val="145000"/>
              </a:lnSpc>
            </a:pPr>
            <a:r>
              <a:rPr lang="uk-UA" sz="2800" i="1">
                <a:solidFill>
                  <a:srgbClr val="002060"/>
                </a:solidFill>
                <a:latin typeface="Arial Unicode MS" pitchFamily="34" charset="-128"/>
              </a:rPr>
              <a:t> 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8610600" cy="762000"/>
          </a:xfrm>
          <a:prstGeom prst="rect">
            <a:avLst/>
          </a:prstGeom>
          <a:gradFill rotWithShape="1">
            <a:gsLst>
              <a:gs pos="0">
                <a:srgbClr val="007DC5"/>
              </a:gs>
              <a:gs pos="100000">
                <a:srgbClr val="0E3178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sz="2200">
                <a:solidFill>
                  <a:schemeClr val="bg1"/>
                </a:solidFill>
              </a:rPr>
              <a:t>Нещасний випадок</a:t>
            </a:r>
            <a:r>
              <a:rPr lang="ru-RU" sz="2200"/>
              <a:t> </a:t>
            </a:r>
            <a:endParaRPr lang="uk-UA" sz="2200">
              <a:solidFill>
                <a:schemeClr val="bg1"/>
              </a:solidFill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6381750"/>
            <a:ext cx="7620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uk-UA" sz="1400">
                <a:solidFill>
                  <a:schemeClr val="bg1"/>
                </a:solidFill>
              </a:rPr>
              <a:t>4</a:t>
            </a:r>
            <a:endParaRPr lang="ru-RU" sz="1400">
              <a:solidFill>
                <a:schemeClr val="bg1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8610600" y="765175"/>
            <a:ext cx="5334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500063" y="1412875"/>
            <a:ext cx="8391525" cy="323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70000"/>
              </a:lnSpc>
              <a:spcBef>
                <a:spcPct val="20000"/>
              </a:spcBef>
            </a:pPr>
            <a:r>
              <a:rPr lang="uk-UA" sz="2000">
                <a:solidFill>
                  <a:srgbClr val="002060"/>
                </a:solidFill>
                <a:latin typeface="Arial Unicode MS" pitchFamily="34" charset="-128"/>
              </a:rPr>
              <a:t>	</a:t>
            </a:r>
            <a:r>
              <a:rPr lang="uk-UA" sz="2000" i="1">
                <a:solidFill>
                  <a:srgbClr val="F96615"/>
                </a:solidFill>
                <a:latin typeface="Arial Unicode MS" pitchFamily="34" charset="-128"/>
              </a:rPr>
              <a:t>Нещасний випадок </a:t>
            </a:r>
            <a:r>
              <a:rPr lang="uk-UA" sz="2000" i="1">
                <a:solidFill>
                  <a:srgbClr val="002060"/>
                </a:solidFill>
                <a:latin typeface="Arial Unicode MS" pitchFamily="34" charset="-128"/>
              </a:rPr>
              <a:t>– раптові непередбачувані події, що фактично відбулися в період дії договору страхування та спричинили або розлад здоров'я Застрахованої особи, викликаний пошкодженням тканин організму з порушенням їх цілісності і функцій, деформацією і порушенням опорно-рухового апарату, заподіяними зовнішнім впливом, або смерть Застрахованої особи.</a:t>
            </a:r>
            <a:endParaRPr lang="ru-RU" sz="2000" i="1">
              <a:solidFill>
                <a:srgbClr val="002060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0" y="0"/>
            <a:ext cx="8610600" cy="762000"/>
          </a:xfrm>
          <a:prstGeom prst="rect">
            <a:avLst/>
          </a:prstGeom>
          <a:gradFill rotWithShape="1">
            <a:gsLst>
              <a:gs pos="0">
                <a:srgbClr val="007DC5"/>
              </a:gs>
              <a:gs pos="100000">
                <a:srgbClr val="0E3178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sz="2200">
                <a:solidFill>
                  <a:schemeClr val="bg1"/>
                </a:solidFill>
              </a:rPr>
              <a:t>Потенційні  страхувальники</a:t>
            </a:r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0" y="6357938"/>
            <a:ext cx="7620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uk-UA" sz="1400">
                <a:solidFill>
                  <a:schemeClr val="bg1"/>
                </a:solidFill>
                <a:latin typeface="Arial Unicode MS" pitchFamily="34" charset="-128"/>
              </a:rPr>
              <a:t>5</a:t>
            </a:r>
            <a:endParaRPr lang="ru-RU" sz="1400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8610600" y="692150"/>
            <a:ext cx="5334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642938" y="1214438"/>
            <a:ext cx="796131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0">
                <a:solidFill>
                  <a:srgbClr val="003399"/>
                </a:solidFill>
                <a:latin typeface="Arial Unicode MS" pitchFamily="34" charset="-128"/>
              </a:rPr>
              <a:t> 	</a:t>
            </a:r>
            <a:endParaRPr lang="ru-RU" sz="2000">
              <a:solidFill>
                <a:srgbClr val="C00000"/>
              </a:solidFill>
            </a:endParaRPr>
          </a:p>
        </p:txBody>
      </p:sp>
      <p:sp>
        <p:nvSpPr>
          <p:cNvPr id="6150" name="Rectangle 1"/>
          <p:cNvSpPr>
            <a:spLocks noChangeArrowheads="1"/>
          </p:cNvSpPr>
          <p:nvPr/>
        </p:nvSpPr>
        <p:spPr bwMode="auto">
          <a:xfrm>
            <a:off x="357188" y="2159000"/>
            <a:ext cx="842962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uk-UA" sz="2000">
                <a:solidFill>
                  <a:srgbClr val="002060"/>
                </a:solidFill>
                <a:cs typeface="Times New Roman" pitchFamily="18" charset="0"/>
              </a:rPr>
              <a:t>	</a:t>
            </a:r>
            <a:endParaRPr lang="uk-UA" sz="200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642938" y="785813"/>
            <a:ext cx="7858125" cy="507206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uk-UA" sz="2000" i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Страхувальники, дія договорів яких потребує пролонгації;</a:t>
            </a:r>
          </a:p>
          <a:p>
            <a:pPr>
              <a:defRPr/>
            </a:pPr>
            <a:endParaRPr lang="uk-UA" sz="2400" i="1" dirty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uk-UA" sz="2400" i="1" dirty="0">
                <a:solidFill>
                  <a:srgbClr val="F96615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працівники підприємств, установ та організацій будь – яких форм власності;</a:t>
            </a:r>
          </a:p>
          <a:p>
            <a:pPr>
              <a:buFont typeface="Wingdings" pitchFamily="2" charset="2"/>
              <a:buChar char="Ø"/>
              <a:defRPr/>
            </a:pPr>
            <a:endParaRPr lang="uk-UA" sz="24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uk-UA" sz="24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призовники , військовослужбовці;</a:t>
            </a:r>
          </a:p>
          <a:p>
            <a:pPr>
              <a:buFont typeface="Wingdings" pitchFamily="2" charset="2"/>
              <a:buChar char="Ø"/>
              <a:defRPr/>
            </a:pPr>
            <a:endParaRPr lang="uk-UA" sz="2400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uk-UA" sz="2400" i="1" dirty="0">
                <a:solidFill>
                  <a:srgbClr val="077F18"/>
                </a:solidFill>
                <a:latin typeface="Times New Roman" pitchFamily="18" charset="0"/>
                <a:cs typeface="Times New Roman" pitchFamily="18" charset="0"/>
              </a:rPr>
              <a:t> студенти  ВУЗів,  </a:t>
            </a:r>
          </a:p>
          <a:p>
            <a:pPr>
              <a:buFont typeface="Wingdings" pitchFamily="2" charset="2"/>
              <a:buChar char="Ø"/>
              <a:defRPr/>
            </a:pPr>
            <a:endParaRPr lang="uk-UA" sz="2400" i="1" dirty="0">
              <a:solidFill>
                <a:srgbClr val="077F18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uk-UA" sz="2400" i="1" dirty="0">
                <a:solidFill>
                  <a:srgbClr val="F96615"/>
                </a:solidFill>
                <a:latin typeface="Times New Roman" pitchFamily="18" charset="0"/>
                <a:cs typeface="Times New Roman" pitchFamily="18" charset="0"/>
              </a:rPr>
              <a:t>спортсмени, відвідувачі фітнес центрів, тренажерних залів,  басейнів, спортивних клубів тощо;</a:t>
            </a:r>
          </a:p>
          <a:p>
            <a:pPr>
              <a:buFont typeface="Wingdings" pitchFamily="2" charset="2"/>
              <a:buChar char="Ø"/>
              <a:defRPr/>
            </a:pPr>
            <a:endParaRPr lang="uk-UA" sz="2400" i="1" dirty="0">
              <a:solidFill>
                <a:srgbClr val="F9661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uk-UA" sz="24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інші клієнти НАСК </a:t>
            </a:r>
            <a:r>
              <a:rPr lang="uk-UA" sz="2400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“Оранта”</a:t>
            </a:r>
            <a:r>
              <a:rPr lang="uk-UA" sz="24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(крос-продажі)</a:t>
            </a:r>
          </a:p>
          <a:p>
            <a:pPr>
              <a:buFont typeface="Wingdings" pitchFamily="2" charset="2"/>
              <a:buChar char="Ø"/>
              <a:defRPr/>
            </a:pPr>
            <a:endParaRPr lang="uk-UA" sz="2400" i="1" dirty="0">
              <a:solidFill>
                <a:srgbClr val="F9661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uk-UA" sz="2400" i="1" dirty="0">
              <a:solidFill>
                <a:srgbClr val="F9661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uk-UA" sz="2400" i="1" dirty="0">
              <a:solidFill>
                <a:srgbClr val="077F18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uk-UA" sz="2400" i="1" dirty="0">
              <a:solidFill>
                <a:srgbClr val="077F18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uk-UA" sz="20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uk-UA" sz="2000" i="1" dirty="0">
              <a:solidFill>
                <a:srgbClr val="F9661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uk-UA" sz="2000" i="1" dirty="0">
              <a:solidFill>
                <a:srgbClr val="F9661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i="1" dirty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52" name="Picture 5" descr="j019835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29375" y="2857500"/>
            <a:ext cx="225266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8610600" cy="762000"/>
          </a:xfrm>
          <a:prstGeom prst="rect">
            <a:avLst/>
          </a:prstGeom>
          <a:gradFill rotWithShape="1">
            <a:gsLst>
              <a:gs pos="0">
                <a:srgbClr val="007DC5"/>
              </a:gs>
              <a:gs pos="100000">
                <a:srgbClr val="0E3178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sz="2200">
                <a:solidFill>
                  <a:schemeClr val="bg1"/>
                </a:solidFill>
              </a:rPr>
              <a:t>Конкурентні переваги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6381750"/>
            <a:ext cx="7620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uk-UA" sz="1400">
                <a:solidFill>
                  <a:schemeClr val="bg1"/>
                </a:solidFill>
                <a:latin typeface="Arial Unicode MS" pitchFamily="34" charset="-128"/>
              </a:rPr>
              <a:t>6</a:t>
            </a:r>
            <a:endParaRPr lang="ru-RU" sz="1400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8610600" y="765175"/>
            <a:ext cx="5334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7173" name="Rectangle 6"/>
          <p:cNvSpPr>
            <a:spLocks noChangeArrowheads="1"/>
          </p:cNvSpPr>
          <p:nvPr/>
        </p:nvSpPr>
        <p:spPr bwMode="auto">
          <a:xfrm>
            <a:off x="179388" y="1412875"/>
            <a:ext cx="87122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>
              <a:lnSpc>
                <a:spcPct val="170000"/>
              </a:lnSpc>
              <a:spcBef>
                <a:spcPct val="20000"/>
              </a:spcBef>
            </a:pPr>
            <a:r>
              <a:rPr lang="uk-UA" sz="2000" i="1">
                <a:solidFill>
                  <a:srgbClr val="002060"/>
                </a:solidFill>
                <a:latin typeface="Arial Unicode MS" pitchFamily="34" charset="-128"/>
              </a:rPr>
              <a:t>       </a:t>
            </a:r>
            <a:endParaRPr lang="uk-UA" sz="2000">
              <a:solidFill>
                <a:srgbClr val="002060"/>
              </a:solidFill>
              <a:latin typeface="Arial Unicode MS" pitchFamily="34" charset="-128"/>
            </a:endParaRPr>
          </a:p>
          <a:p>
            <a:pPr marL="457200" indent="-457200" algn="ctr">
              <a:lnSpc>
                <a:spcPct val="170000"/>
              </a:lnSpc>
              <a:spcBef>
                <a:spcPct val="20000"/>
              </a:spcBef>
              <a:buFont typeface="Wingdings" pitchFamily="2" charset="2"/>
              <a:buChar char="Ø"/>
            </a:pPr>
            <a:endParaRPr lang="uk-UA" sz="2000">
              <a:solidFill>
                <a:srgbClr val="003399"/>
              </a:solidFill>
              <a:latin typeface="Arial Unicode MS" pitchFamily="34" charset="-128"/>
            </a:endParaRPr>
          </a:p>
          <a:p>
            <a:pPr marL="457200" indent="-457200" algn="ctr">
              <a:lnSpc>
                <a:spcPct val="170000"/>
              </a:lnSpc>
              <a:spcBef>
                <a:spcPct val="20000"/>
              </a:spcBef>
              <a:buFont typeface="Wingdings" pitchFamily="2" charset="2"/>
              <a:buChar char="Ø"/>
            </a:pPr>
            <a:endParaRPr lang="ru-RU" sz="2000">
              <a:solidFill>
                <a:srgbClr val="003399"/>
              </a:solidFill>
              <a:latin typeface="Arial Unicode MS" pitchFamily="34" charset="-128"/>
            </a:endParaRPr>
          </a:p>
        </p:txBody>
      </p:sp>
      <p:pic>
        <p:nvPicPr>
          <p:cNvPr id="7174" name="Picture 5" descr="bd0720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86188" y="3071813"/>
            <a:ext cx="1820862" cy="150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Прямоугольник 6"/>
          <p:cNvSpPr>
            <a:spLocks noChangeArrowheads="1"/>
          </p:cNvSpPr>
          <p:nvPr/>
        </p:nvSpPr>
        <p:spPr bwMode="auto">
          <a:xfrm>
            <a:off x="500063" y="1571625"/>
            <a:ext cx="4286250" cy="1214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uk-UA" sz="2400">
                <a:solidFill>
                  <a:srgbClr val="F96615"/>
                </a:solidFill>
                <a:latin typeface="Times New Roman" pitchFamily="18" charset="0"/>
                <a:cs typeface="Times New Roman" pitchFamily="18" charset="0"/>
              </a:rPr>
              <a:t>Дія договору страхування – один рік 24 години на добу </a:t>
            </a:r>
            <a:endParaRPr lang="ru-RU" sz="2400">
              <a:solidFill>
                <a:srgbClr val="F9661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6" name="Прямоугольник 7"/>
          <p:cNvSpPr>
            <a:spLocks noChangeArrowheads="1"/>
          </p:cNvSpPr>
          <p:nvPr/>
        </p:nvSpPr>
        <p:spPr bwMode="auto">
          <a:xfrm>
            <a:off x="5857875" y="2428875"/>
            <a:ext cx="2786063" cy="10001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uk-UA" sz="240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привабливі ціни</a:t>
            </a:r>
            <a:endParaRPr lang="ru-RU" sz="240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7" name="Прямоугольник 8"/>
          <p:cNvSpPr>
            <a:spLocks noChangeArrowheads="1"/>
          </p:cNvSpPr>
          <p:nvPr/>
        </p:nvSpPr>
        <p:spPr bwMode="auto">
          <a:xfrm>
            <a:off x="714375" y="4000500"/>
            <a:ext cx="3143250" cy="1428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uk-UA" sz="24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Можливість самостійно обрати варіант страхування</a:t>
            </a:r>
            <a:endParaRPr lang="ru-RU" sz="24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8" name="Прямоугольник 9"/>
          <p:cNvSpPr>
            <a:spLocks noChangeArrowheads="1"/>
          </p:cNvSpPr>
          <p:nvPr/>
        </p:nvSpPr>
        <p:spPr bwMode="auto">
          <a:xfrm>
            <a:off x="5572125" y="4000500"/>
            <a:ext cx="3214688" cy="1143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uk-UA" sz="2400">
                <a:solidFill>
                  <a:srgbClr val="077F18"/>
                </a:solidFill>
                <a:latin typeface="Times New Roman" pitchFamily="18" charset="0"/>
                <a:cs typeface="Times New Roman" pitchFamily="18" charset="0"/>
              </a:rPr>
              <a:t>Можливість страхувальникові обрати страхову суму</a:t>
            </a:r>
            <a:endParaRPr lang="ru-RU" sz="2400">
              <a:solidFill>
                <a:srgbClr val="077F1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8610600" cy="762000"/>
          </a:xfrm>
          <a:prstGeom prst="rect">
            <a:avLst/>
          </a:prstGeom>
          <a:gradFill rotWithShape="1">
            <a:gsLst>
              <a:gs pos="0">
                <a:srgbClr val="007DC5"/>
              </a:gs>
              <a:gs pos="100000">
                <a:srgbClr val="0E3178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sz="2200">
                <a:solidFill>
                  <a:schemeClr val="bg1"/>
                </a:solidFill>
              </a:rPr>
              <a:t>Умови   договору 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6381750"/>
            <a:ext cx="7620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uk-UA" sz="1400">
                <a:solidFill>
                  <a:schemeClr val="bg1"/>
                </a:solidFill>
                <a:latin typeface="Arial Unicode MS" pitchFamily="34" charset="-128"/>
              </a:rPr>
              <a:t>7</a:t>
            </a:r>
            <a:endParaRPr lang="ru-RU" sz="1400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8610600" y="765175"/>
            <a:ext cx="5334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179388" y="1412875"/>
            <a:ext cx="87122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>
              <a:lnSpc>
                <a:spcPct val="170000"/>
              </a:lnSpc>
              <a:spcBef>
                <a:spcPct val="20000"/>
              </a:spcBef>
            </a:pPr>
            <a:r>
              <a:rPr lang="uk-UA" sz="2000" i="1">
                <a:solidFill>
                  <a:srgbClr val="002060"/>
                </a:solidFill>
                <a:latin typeface="Arial Unicode MS" pitchFamily="34" charset="-128"/>
              </a:rPr>
              <a:t>       </a:t>
            </a:r>
            <a:endParaRPr lang="uk-UA" sz="2000">
              <a:solidFill>
                <a:srgbClr val="002060"/>
              </a:solidFill>
              <a:latin typeface="Arial Unicode MS" pitchFamily="34" charset="-128"/>
            </a:endParaRPr>
          </a:p>
          <a:p>
            <a:pPr marL="457200" indent="-457200" algn="ctr">
              <a:lnSpc>
                <a:spcPct val="170000"/>
              </a:lnSpc>
              <a:spcBef>
                <a:spcPct val="20000"/>
              </a:spcBef>
              <a:buFont typeface="Wingdings" pitchFamily="2" charset="2"/>
              <a:buChar char="Ø"/>
            </a:pPr>
            <a:endParaRPr lang="uk-UA" sz="2000">
              <a:solidFill>
                <a:srgbClr val="003399"/>
              </a:solidFill>
              <a:latin typeface="Arial Unicode MS" pitchFamily="34" charset="-128"/>
            </a:endParaRPr>
          </a:p>
          <a:p>
            <a:pPr marL="457200" indent="-457200" algn="ctr">
              <a:lnSpc>
                <a:spcPct val="170000"/>
              </a:lnSpc>
              <a:spcBef>
                <a:spcPct val="20000"/>
              </a:spcBef>
              <a:buFont typeface="Wingdings" pitchFamily="2" charset="2"/>
              <a:buChar char="Ø"/>
            </a:pPr>
            <a:endParaRPr lang="ru-RU" sz="2000">
              <a:solidFill>
                <a:srgbClr val="003399"/>
              </a:solidFill>
              <a:latin typeface="Arial Unicode MS" pitchFamily="34" charset="-128"/>
            </a:endParaRPr>
          </a:p>
        </p:txBody>
      </p:sp>
      <p:sp>
        <p:nvSpPr>
          <p:cNvPr id="8198" name="Прямоугольник 6"/>
          <p:cNvSpPr>
            <a:spLocks noChangeArrowheads="1"/>
          </p:cNvSpPr>
          <p:nvPr/>
        </p:nvSpPr>
        <p:spPr bwMode="auto">
          <a:xfrm>
            <a:off x="214313" y="3000375"/>
            <a:ext cx="4286250" cy="1214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 sz="2400">
              <a:solidFill>
                <a:srgbClr val="F9661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9" name="Прямоугольник 7"/>
          <p:cNvSpPr>
            <a:spLocks noChangeArrowheads="1"/>
          </p:cNvSpPr>
          <p:nvPr/>
        </p:nvSpPr>
        <p:spPr bwMode="auto">
          <a:xfrm>
            <a:off x="5857875" y="2428875"/>
            <a:ext cx="2786063" cy="10001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 sz="240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0" name="Прямоугольник 8"/>
          <p:cNvSpPr>
            <a:spLocks noChangeArrowheads="1"/>
          </p:cNvSpPr>
          <p:nvPr/>
        </p:nvSpPr>
        <p:spPr bwMode="auto">
          <a:xfrm>
            <a:off x="714375" y="4071938"/>
            <a:ext cx="3143250" cy="1428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 sz="24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1" name="Прямоугольник 9"/>
          <p:cNvSpPr>
            <a:spLocks noChangeArrowheads="1"/>
          </p:cNvSpPr>
          <p:nvPr/>
        </p:nvSpPr>
        <p:spPr bwMode="auto">
          <a:xfrm>
            <a:off x="5572125" y="4000500"/>
            <a:ext cx="3214688" cy="1143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 sz="2400">
              <a:solidFill>
                <a:srgbClr val="077F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Загнутый угол 10"/>
          <p:cNvSpPr/>
          <p:nvPr/>
        </p:nvSpPr>
        <p:spPr bwMode="auto">
          <a:xfrm>
            <a:off x="357188" y="1500188"/>
            <a:ext cx="3929062" cy="1000125"/>
          </a:xfrm>
          <a:prstGeom prst="foldedCorner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uk-UA" sz="2000" i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Рекомендована страхова сума :</a:t>
            </a:r>
          </a:p>
          <a:p>
            <a:pPr>
              <a:defRPr/>
            </a:pPr>
            <a:endParaRPr lang="uk-UA" sz="2000" i="1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20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від 5000,00 – 50 000,00 грн</a:t>
            </a:r>
            <a:r>
              <a:rPr lang="uk-UA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ru-RU" dirty="0">
              <a:solidFill>
                <a:srgbClr val="0033CC"/>
              </a:solidFill>
            </a:endParaRPr>
          </a:p>
        </p:txBody>
      </p:sp>
      <p:sp>
        <p:nvSpPr>
          <p:cNvPr id="8203" name="Загнутый угол 12"/>
          <p:cNvSpPr>
            <a:spLocks noChangeArrowheads="1"/>
          </p:cNvSpPr>
          <p:nvPr/>
        </p:nvSpPr>
        <p:spPr bwMode="auto">
          <a:xfrm>
            <a:off x="5286375" y="1500188"/>
            <a:ext cx="3571875" cy="928687"/>
          </a:xfrm>
          <a:prstGeom prst="foldedCorner">
            <a:avLst>
              <a:gd name="adj" fmla="val 16667"/>
            </a:avLst>
          </a:prstGeom>
          <a:solidFill>
            <a:srgbClr val="F96615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uk-UA" sz="2000" i="1">
                <a:latin typeface="Times New Roman" pitchFamily="18" charset="0"/>
                <a:cs typeface="Times New Roman" pitchFamily="18" charset="0"/>
              </a:rPr>
              <a:t>Порядок внесення платежу –</a:t>
            </a:r>
          </a:p>
          <a:p>
            <a:r>
              <a:rPr lang="uk-UA" sz="2000" i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ОДНОРАЗОВО                         </a:t>
            </a:r>
            <a:endParaRPr lang="ru-RU" sz="2000" i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Загнутый угол 13"/>
          <p:cNvSpPr/>
          <p:nvPr/>
        </p:nvSpPr>
        <p:spPr bwMode="auto">
          <a:xfrm>
            <a:off x="857250" y="5000625"/>
            <a:ext cx="6929438" cy="1000125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Обмеження страхування: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uk-UA" sz="2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rgbClr val="810508"/>
                </a:solidFill>
                <a:latin typeface="Times New Roman" pitchFamily="18" charset="0"/>
                <a:cs typeface="Times New Roman" pitchFamily="18" charset="0"/>
              </a:rPr>
              <a:t>особи віком до 1 і понад 70 років,  </a:t>
            </a:r>
            <a:endParaRPr lang="ru-RU" sz="2000" dirty="0">
              <a:solidFill>
                <a:srgbClr val="810508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uk-UA" sz="2000" dirty="0">
                <a:solidFill>
                  <a:srgbClr val="810508"/>
                </a:solidFill>
                <a:latin typeface="Times New Roman" pitchFamily="18" charset="0"/>
                <a:cs typeface="Times New Roman" pitchFamily="18" charset="0"/>
              </a:rPr>
              <a:t> інваліди будь-якої групи.</a:t>
            </a:r>
          </a:p>
          <a:p>
            <a:pPr>
              <a:defRPr/>
            </a:pPr>
            <a:endParaRPr lang="ru-RU" dirty="0">
              <a:solidFill>
                <a:srgbClr val="0033CC"/>
              </a:solidFill>
            </a:endParaRPr>
          </a:p>
        </p:txBody>
      </p:sp>
      <p:pic>
        <p:nvPicPr>
          <p:cNvPr id="8205" name="Рисунок 9" descr="untitled.bm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75" y="3714750"/>
            <a:ext cx="1333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6" name="Рисунок 8" descr="1-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29500" y="3929063"/>
            <a:ext cx="1228725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7" name="Рисунок 10" descr="1932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57875" y="5072063"/>
            <a:ext cx="1614488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8" name="Рисунок 7" descr="BRPBHCA45M8AWCA5LTKF6CANGM1B3CA821E6CCA6UU2S6CA52NKKYCA9VZ2FPCA0WZFKXCARNRGUSCATKBZHNCAMJY3V9CADMBCIVCAZCGXVUCASQ7A34CAX3TINFCAEPVXRJCAMNGFIGCA384YUI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86375" y="2143125"/>
            <a:ext cx="188595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8610600" cy="762000"/>
          </a:xfrm>
          <a:prstGeom prst="rect">
            <a:avLst/>
          </a:prstGeom>
          <a:gradFill rotWithShape="1">
            <a:gsLst>
              <a:gs pos="0">
                <a:srgbClr val="007DC5"/>
              </a:gs>
              <a:gs pos="100000">
                <a:srgbClr val="0E3178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Страхові випадки 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6381750"/>
            <a:ext cx="7620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uk-UA" sz="1400">
                <a:solidFill>
                  <a:schemeClr val="bg1"/>
                </a:solidFill>
                <a:latin typeface="Arial Unicode MS" pitchFamily="34" charset="-128"/>
              </a:rPr>
              <a:t>8</a:t>
            </a:r>
            <a:endParaRPr lang="ru-RU" sz="1400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8610600" y="765175"/>
            <a:ext cx="5334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9221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571500" y="774700"/>
            <a:ext cx="7929563" cy="5324475"/>
          </a:xfrm>
        </p:spPr>
        <p:txBody>
          <a:bodyPr anchor="ctr">
            <a:spAutoFit/>
          </a:bodyPr>
          <a:lstStyle/>
          <a:p>
            <a:pPr marL="0" indent="0" algn="just">
              <a:spcBef>
                <a:spcPct val="0"/>
              </a:spcBef>
              <a:buFontTx/>
              <a:buNone/>
              <a:tabLst>
                <a:tab pos="1143000" algn="l"/>
              </a:tabLst>
            </a:pPr>
            <a:r>
              <a:rPr lang="uk-UA" sz="2000" b="1" smtClean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 </a:t>
            </a:r>
            <a:endParaRPr lang="ru-RU" sz="2000" b="1" smtClean="0">
              <a:solidFill>
                <a:srgbClr val="002060"/>
              </a:solidFill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FontTx/>
              <a:buNone/>
              <a:tabLst>
                <a:tab pos="1143000" algn="l"/>
              </a:tabLst>
            </a:pPr>
            <a:r>
              <a:rPr lang="uk-UA" sz="2000" b="1" smtClean="0">
                <a:solidFill>
                  <a:srgbClr val="002060"/>
                </a:solidFill>
                <a:ea typeface="Times New Roman" pitchFamily="18" charset="0"/>
                <a:cs typeface="Arial" charset="0"/>
              </a:rPr>
              <a:t>Варіант 1: </a:t>
            </a:r>
            <a:endParaRPr lang="ru-RU" sz="2000" b="1" smtClean="0">
              <a:solidFill>
                <a:srgbClr val="002060"/>
              </a:solidFill>
              <a:ea typeface="Times New Roman" pitchFamily="18" charset="0"/>
              <a:cs typeface="Arial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  <a:tabLst>
                <a:tab pos="1143000" algn="l"/>
              </a:tabLst>
            </a:pPr>
            <a:r>
              <a:rPr lang="uk-UA" sz="2000" b="1" smtClean="0">
                <a:solidFill>
                  <a:srgbClr val="002060"/>
                </a:solidFill>
                <a:ea typeface="Times New Roman" pitchFamily="18" charset="0"/>
                <a:cs typeface="Arial" charset="0"/>
              </a:rPr>
              <a:t> </a:t>
            </a:r>
            <a:r>
              <a:rPr lang="uk-UA" sz="2000" b="1" i="1" smtClean="0">
                <a:solidFill>
                  <a:srgbClr val="002060"/>
                </a:solidFill>
                <a:ea typeface="Times New Roman" pitchFamily="18" charset="0"/>
                <a:cs typeface="Arial" charset="0"/>
              </a:rPr>
              <a:t>смерть застрахованої особи від нещасного випадку;</a:t>
            </a:r>
            <a:endParaRPr lang="ru-RU" sz="2000" b="1" i="1" smtClean="0">
              <a:solidFill>
                <a:srgbClr val="002060"/>
              </a:solidFill>
              <a:ea typeface="Times New Roman" pitchFamily="18" charset="0"/>
              <a:cs typeface="Arial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  <a:tabLst>
                <a:tab pos="1143000" algn="l"/>
              </a:tabLst>
            </a:pPr>
            <a:r>
              <a:rPr lang="uk-UA" sz="2000" b="1" i="1" smtClean="0">
                <a:solidFill>
                  <a:srgbClr val="002060"/>
                </a:solidFill>
                <a:ea typeface="Times New Roman" pitchFamily="18" charset="0"/>
                <a:cs typeface="Arial" charset="0"/>
              </a:rPr>
              <a:t> травматичне ушкодження застрахованої особи та інший розлад здоров’я (згідно з таблицею виплат) внаслідок нещасного випадку, що мав місце у період дії договору страхування.</a:t>
            </a:r>
          </a:p>
          <a:p>
            <a:pPr marL="0" indent="0" algn="just">
              <a:spcBef>
                <a:spcPct val="0"/>
              </a:spcBef>
              <a:buFontTx/>
              <a:buNone/>
              <a:tabLst>
                <a:tab pos="1143000" algn="l"/>
              </a:tabLst>
            </a:pPr>
            <a:endParaRPr lang="ru-RU" sz="2000" b="1" smtClean="0">
              <a:solidFill>
                <a:srgbClr val="002060"/>
              </a:solidFill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FontTx/>
              <a:buNone/>
              <a:tabLst>
                <a:tab pos="1143000" algn="l"/>
              </a:tabLst>
            </a:pPr>
            <a:r>
              <a:rPr lang="uk-UA" sz="2000" b="1" smtClean="0">
                <a:solidFill>
                  <a:srgbClr val="7030A0"/>
                </a:solidFill>
                <a:ea typeface="Times New Roman" pitchFamily="18" charset="0"/>
                <a:cs typeface="Arial" charset="0"/>
              </a:rPr>
              <a:t>Варіант 2:</a:t>
            </a:r>
            <a:endParaRPr lang="ru-RU" sz="2000" b="1" smtClean="0">
              <a:solidFill>
                <a:srgbClr val="7030A0"/>
              </a:solidFill>
              <a:ea typeface="Times New Roman" pitchFamily="18" charset="0"/>
              <a:cs typeface="Arial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  <a:tabLst>
                <a:tab pos="1143000" algn="l"/>
              </a:tabLst>
            </a:pPr>
            <a:r>
              <a:rPr lang="uk-UA" sz="2000" b="1" smtClean="0">
                <a:solidFill>
                  <a:srgbClr val="7030A0"/>
                </a:solidFill>
                <a:ea typeface="Times New Roman" pitchFamily="18" charset="0"/>
                <a:cs typeface="Arial" charset="0"/>
              </a:rPr>
              <a:t> смерть застрахованої/них осіб від нещасного випадку;</a:t>
            </a:r>
            <a:endParaRPr lang="ru-RU" sz="2000" b="1" smtClean="0">
              <a:solidFill>
                <a:srgbClr val="7030A0"/>
              </a:solidFill>
              <a:ea typeface="Times New Roman" pitchFamily="18" charset="0"/>
              <a:cs typeface="Arial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  <a:tabLst>
                <a:tab pos="1143000" algn="l"/>
              </a:tabLst>
            </a:pPr>
            <a:r>
              <a:rPr lang="uk-UA" sz="2000" b="1" smtClean="0">
                <a:solidFill>
                  <a:srgbClr val="7030A0"/>
                </a:solidFill>
                <a:ea typeface="Times New Roman" pitchFamily="18" charset="0"/>
                <a:cs typeface="Arial" charset="0"/>
              </a:rPr>
              <a:t> травматичне ушкодження застрахованої/них осіб та інший розлад здоров’я (згідно з таблицею виплат) внаслідок нещасного випадку, що мав місце у період дії договору страхування;</a:t>
            </a:r>
            <a:endParaRPr lang="ru-RU" sz="2000" b="1" smtClean="0">
              <a:solidFill>
                <a:srgbClr val="7030A0"/>
              </a:solidFill>
              <a:ea typeface="Times New Roman" pitchFamily="18" charset="0"/>
              <a:cs typeface="Arial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  <a:tabLst>
                <a:tab pos="1143000" algn="l"/>
              </a:tabLst>
            </a:pPr>
            <a:r>
              <a:rPr lang="uk-UA" sz="2000" b="1" smtClean="0">
                <a:solidFill>
                  <a:srgbClr val="7030A0"/>
                </a:solidFill>
                <a:ea typeface="Times New Roman" pitchFamily="18" charset="0"/>
                <a:cs typeface="Arial" charset="0"/>
              </a:rPr>
              <a:t>  тимчасова втрата працездатності (при лікуванні в умовах стаціонару) застрахованої особи  внаслідок нещасного випадку, що мав місце в період дії договору страхування.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ChangeArrowheads="1"/>
          </p:cNvSpPr>
          <p:nvPr/>
        </p:nvSpPr>
        <p:spPr bwMode="auto">
          <a:xfrm>
            <a:off x="0" y="0"/>
            <a:ext cx="8610600" cy="762000"/>
          </a:xfrm>
          <a:prstGeom prst="rect">
            <a:avLst/>
          </a:prstGeom>
          <a:gradFill rotWithShape="1">
            <a:gsLst>
              <a:gs pos="0">
                <a:srgbClr val="007DC5"/>
              </a:gs>
              <a:gs pos="100000">
                <a:srgbClr val="0E3178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sz="2200">
                <a:solidFill>
                  <a:schemeClr val="bg1"/>
                </a:solidFill>
              </a:rPr>
              <a:t>страхові тарифи</a:t>
            </a: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0" y="6381750"/>
            <a:ext cx="7620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uk-UA" sz="1400">
                <a:solidFill>
                  <a:schemeClr val="bg1"/>
                </a:solidFill>
                <a:latin typeface="Arial Unicode MS" pitchFamily="34" charset="-128"/>
              </a:rPr>
              <a:t>9</a:t>
            </a:r>
            <a:endParaRPr lang="ru-RU" sz="1400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8610600" y="765175"/>
            <a:ext cx="533400" cy="228600"/>
          </a:xfrm>
          <a:prstGeom prst="rect">
            <a:avLst/>
          </a:prstGeom>
          <a:gradFill rotWithShape="1">
            <a:gsLst>
              <a:gs pos="0">
                <a:srgbClr val="FFC20E"/>
              </a:gs>
              <a:gs pos="100000">
                <a:srgbClr val="F2652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  <a:latin typeface="Arial Unicode MS" pitchFamily="34" charset="-128"/>
            </a:endParaRPr>
          </a:p>
        </p:txBody>
      </p:sp>
      <p:sp>
        <p:nvSpPr>
          <p:cNvPr id="1024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7972425" cy="513556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uk-UA" sz="1800" b="1" smtClean="0">
                <a:solidFill>
                  <a:srgbClr val="003399"/>
                </a:solidFill>
              </a:rPr>
              <a:t> </a:t>
            </a:r>
            <a:r>
              <a:rPr lang="uk-UA" sz="1800" b="1" smtClean="0">
                <a:solidFill>
                  <a:srgbClr val="F96615"/>
                </a:solidFill>
              </a:rPr>
              <a:t>Для пересічних громадян:</a:t>
            </a:r>
          </a:p>
          <a:p>
            <a:pPr eaLnBrk="1" hangingPunct="1">
              <a:lnSpc>
                <a:spcPct val="150000"/>
              </a:lnSpc>
            </a:pPr>
            <a:r>
              <a:rPr lang="uk-UA" sz="1800" b="1" smtClean="0">
                <a:solidFill>
                  <a:srgbClr val="002060"/>
                </a:solidFill>
              </a:rPr>
              <a:t>І варіант договору – </a:t>
            </a:r>
            <a:r>
              <a:rPr lang="uk-UA" sz="1800" b="1" smtClean="0">
                <a:solidFill>
                  <a:srgbClr val="F96615"/>
                </a:solidFill>
              </a:rPr>
              <a:t>0,6% </a:t>
            </a:r>
          </a:p>
          <a:p>
            <a:pPr eaLnBrk="1" hangingPunct="1">
              <a:lnSpc>
                <a:spcPct val="150000"/>
              </a:lnSpc>
            </a:pPr>
            <a:r>
              <a:rPr lang="uk-UA" sz="1800" b="1" smtClean="0">
                <a:solidFill>
                  <a:srgbClr val="002060"/>
                </a:solidFill>
              </a:rPr>
              <a:t>ІІ варіант договору – </a:t>
            </a:r>
            <a:r>
              <a:rPr lang="uk-UA" sz="1800" b="1" smtClean="0">
                <a:solidFill>
                  <a:srgbClr val="F96615"/>
                </a:solidFill>
              </a:rPr>
              <a:t>0,8%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uk-UA" sz="1800" b="1" smtClean="0">
                <a:solidFill>
                  <a:srgbClr val="002060"/>
                </a:solidFill>
              </a:rPr>
              <a:t>                                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uk-UA" sz="1800" b="1" smtClean="0">
                <a:solidFill>
                  <a:srgbClr val="002060"/>
                </a:solidFill>
              </a:rPr>
              <a:t> </a:t>
            </a:r>
            <a:r>
              <a:rPr lang="uk-UA" sz="1800" b="1" smtClean="0">
                <a:solidFill>
                  <a:srgbClr val="F96615"/>
                </a:solidFill>
              </a:rPr>
              <a:t>Для військовослужбовців: </a:t>
            </a:r>
          </a:p>
          <a:p>
            <a:pPr eaLnBrk="1" hangingPunct="1">
              <a:lnSpc>
                <a:spcPct val="150000"/>
              </a:lnSpc>
            </a:pPr>
            <a:endParaRPr lang="uk-UA" sz="1800" b="1" smtClean="0">
              <a:solidFill>
                <a:srgbClr val="002060"/>
              </a:solidFill>
            </a:endParaRPr>
          </a:p>
          <a:p>
            <a:pPr>
              <a:buFontTx/>
              <a:buNone/>
            </a:pPr>
            <a:r>
              <a:rPr lang="uk-UA" sz="1800" b="1" smtClean="0">
                <a:solidFill>
                  <a:srgbClr val="002060"/>
                </a:solidFill>
              </a:rPr>
              <a:t>                                                                     Варіант 1 - </a:t>
            </a:r>
            <a:r>
              <a:rPr lang="uk-UA" sz="1800" b="1" smtClean="0">
                <a:solidFill>
                  <a:srgbClr val="F96615"/>
                </a:solidFill>
              </a:rPr>
              <a:t>0,72%</a:t>
            </a:r>
            <a:endParaRPr lang="ru-RU" sz="1800" b="1" smtClean="0">
              <a:solidFill>
                <a:srgbClr val="F96615"/>
              </a:solidFill>
            </a:endParaRPr>
          </a:p>
          <a:p>
            <a:endParaRPr lang="ru-RU" sz="1800" b="1" smtClean="0">
              <a:solidFill>
                <a:srgbClr val="002060"/>
              </a:solidFill>
            </a:endParaRPr>
          </a:p>
          <a:p>
            <a:pPr>
              <a:buFontTx/>
              <a:buNone/>
            </a:pPr>
            <a:r>
              <a:rPr lang="uk-UA" sz="1800" b="1" smtClean="0">
                <a:solidFill>
                  <a:srgbClr val="002060"/>
                </a:solidFill>
              </a:rPr>
              <a:t>	                                                               Варіант 2 - </a:t>
            </a:r>
            <a:r>
              <a:rPr lang="uk-UA" sz="1800" b="1" smtClean="0">
                <a:solidFill>
                  <a:srgbClr val="F96615"/>
                </a:solidFill>
              </a:rPr>
              <a:t>0,96%</a:t>
            </a:r>
            <a:endParaRPr lang="en-US" sz="1800" b="1" smtClean="0">
              <a:solidFill>
                <a:srgbClr val="F96615"/>
              </a:solidFill>
            </a:endParaRPr>
          </a:p>
        </p:txBody>
      </p:sp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7235825" y="3068638"/>
            <a:ext cx="1181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 sz="2400">
                <a:solidFill>
                  <a:schemeClr val="bg1"/>
                </a:solidFill>
              </a:rPr>
              <a:t>50 000</a:t>
            </a:r>
            <a:r>
              <a:rPr lang="uk-UA" sz="180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10247" name="Рисунок 6" descr="army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625" y="3500438"/>
            <a:ext cx="3019425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5" descr="j018259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00563" y="1000125"/>
            <a:ext cx="3657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uk-UA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uk-UA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B3CC3B6CE9381C4BBCF0AC5819C6D9DB" ma:contentTypeVersion="8" ma:contentTypeDescription="Создание документа." ma:contentTypeScope="" ma:versionID="cdf1fcc920391f284c2e9c4a6bb9301c">
  <xsd:schema xmlns:xsd="http://www.w3.org/2001/XMLSchema" xmlns:xs="http://www.w3.org/2001/XMLSchema" xmlns:p="http://schemas.microsoft.com/office/2006/metadata/properties" xmlns:ns1="http://schemas.microsoft.com/sharepoint/v3" xmlns:ns2="0f6f92a7-7073-46bd-8966-022d491d79f8" xmlns:ns3="830a7a90-1290-4f44-a19a-80cd14846f0c" targetNamespace="http://schemas.microsoft.com/office/2006/metadata/properties" ma:root="true" ma:fieldsID="85431e8edaa87155524faa60b1c4e02d" ns1:_="" ns2:_="" ns3:_="">
    <xsd:import namespace="http://schemas.microsoft.com/sharepoint/v3"/>
    <xsd:import namespace="0f6f92a7-7073-46bd-8966-022d491d79f8"/>
    <xsd:import namespace="830a7a90-1290-4f44-a19a-80cd14846f0c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TaxCatchAllLabel" minOccurs="0"/>
                <xsd:element ref="ns3:FileName" minOccurs="0"/>
                <xsd:element ref="ns1:AverageRating" minOccurs="0"/>
                <xsd:element ref="ns1:RatingCount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verageRating" ma:index="13" nillable="true" ma:displayName="Оценка (0-5)" ma:decimals="2" ma:description="Среднее значение всех отправленных оценок" ma:internalName="_x041e__x0446__x0435__x043d__x043a__x0430__x0020__x0028_0_x002d_5_x0029_" ma:readOnly="true">
      <xsd:simpleType>
        <xsd:restriction base="dms:Number"/>
      </xsd:simpleType>
    </xsd:element>
    <xsd:element name="RatingCount" ma:index="14" nillable="true" ma:displayName="Число оценок" ma:decimals="0" ma:description="Число отправленных оценок" ma:internalName="_x0427__x0438__x0441__x043b__x043e__x0020__x043e__x0446__x0435__x043d__x043e__x043a_" ma:readOnly="tru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6f92a7-7073-46bd-8966-022d491d79f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8" nillable="true" ma:taxonomy="true" ma:internalName="TaxKeywordTaxHTField" ma:taxonomyFieldName="TaxKeyword" ma:displayName="Корпоративные ключевые слова" ma:fieldId="{23f27201-bee3-471e-b2e7-b64fd8b7ca38}" ma:taxonomyMulti="true" ma:sspId="655c04a2-f082-4c81-8555-0628962f5062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9" nillable="true" ma:displayName="Столбец для захвата всех терминов таксономии" ma:hidden="true" ma:list="{12f6b0d7-2e6e-434c-8d55-25d8079e29f6}" ma:internalName="TaxCatchAll" ma:showField="CatchAllData" ma:web="0f6f92a7-7073-46bd-8966-022d491d79f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Столбец для захвата всех терминов таксономии1" ma:hidden="true" ma:list="{12f6b0d7-2e6e-434c-8d55-25d8079e29f6}" ma:internalName="TaxCatchAllLabel" ma:readOnly="true" ma:showField="CatchAllDataLabel" ma:web="0f6f92a7-7073-46bd-8966-022d491d79f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5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16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0a7a90-1290-4f44-a19a-80cd14846f0c" elementFormDefault="qualified">
    <xsd:import namespace="http://schemas.microsoft.com/office/2006/documentManagement/types"/>
    <xsd:import namespace="http://schemas.microsoft.com/office/infopath/2007/PartnerControls"/>
    <xsd:element name="FileName" ma:index="12" nillable="true" ma:displayName="FileName" ma:hidden="true" ma:internalName="FileName" ma:readOnly="fals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KeywordTaxHTField xmlns="0f6f92a7-7073-46bd-8966-022d491d79f8">
      <Terms xmlns="http://schemas.microsoft.com/office/infopath/2007/PartnerControls"/>
    </TaxKeywordTaxHTField>
    <TaxCatchAll xmlns="0f6f92a7-7073-46bd-8966-022d491d79f8"/>
    <FileName xmlns="830a7a90-1290-4f44-a19a-80cd14846f0c" xsi:nil="true"/>
  </documentManagement>
</p:properti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FAC7CB7-0C8C-4A42-A5F0-39E93CFC67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6A9341-F29E-4F5A-8F19-55105CF32D00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D395E92D-4D3B-48BD-BE71-3BFF73D3F6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f6f92a7-7073-46bd-8966-022d491d79f8"/>
    <ds:schemaRef ds:uri="830a7a90-1290-4f44-a19a-80cd14846f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AFBFD4D-918F-4021-B7FE-CC4D2EF3F328}">
  <ds:schemaRefs>
    <ds:schemaRef ds:uri="http://schemas.microsoft.com/office/2006/documentManagement/types"/>
    <ds:schemaRef ds:uri="http://schemas.microsoft.com/office/infopath/2007/PartnerControls"/>
    <ds:schemaRef ds:uri="http://schemas.microsoft.com/sharepoint/v3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830a7a90-1290-4f44-a19a-80cd14846f0c"/>
    <ds:schemaRef ds:uri="http://purl.org/dc/terms/"/>
    <ds:schemaRef ds:uri="http://purl.org/dc/dcmitype/"/>
    <ds:schemaRef ds:uri="0f6f92a7-7073-46bd-8966-022d491d79f8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668F2EC5-4A44-469A-A1CC-76A47D0C9664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13597</TotalTime>
  <Words>883</Words>
  <Application>Microsoft Office PowerPoint</Application>
  <PresentationFormat>Экран (4:3)</PresentationFormat>
  <Paragraphs>152</Paragraphs>
  <Slides>16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НАСК "ОРАНТА"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страхування від нещасного випадку громадян</dc:title>
  <dc:creator>XXX</dc:creator>
  <cp:lastModifiedBy>User</cp:lastModifiedBy>
  <cp:revision>374</cp:revision>
  <dcterms:created xsi:type="dcterms:W3CDTF">2008-02-07T13:35:49Z</dcterms:created>
  <dcterms:modified xsi:type="dcterms:W3CDTF">2012-05-18T09:13:12Z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QYNZ3CAWSART-7-4498</vt:lpwstr>
  </property>
  <property fmtid="{D5CDD505-2E9C-101B-9397-08002B2CF9AE}" pid="3" name="_dlc_DocIdItemGuid">
    <vt:lpwstr>7cb7abb0-efa3-4166-8b9c-ccd658065c52</vt:lpwstr>
  </property>
  <property fmtid="{D5CDD505-2E9C-101B-9397-08002B2CF9AE}" pid="4" name="_dlc_DocIdUrl">
    <vt:lpwstr>http://portal/_layouts/DocIdRedir.aspx?ID=QYNZ3CAWSART-7-4498, QYNZ3CAWSART-7-4498</vt:lpwstr>
  </property>
  <property fmtid="{D5CDD505-2E9C-101B-9397-08002B2CF9AE}" pid="5" name="TaxKeyword">
    <vt:lpwstr/>
  </property>
</Properties>
</file>